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4"/>
  </p:sldMasterIdLst>
  <p:notesMasterIdLst>
    <p:notesMasterId r:id="rId45"/>
  </p:notesMasterIdLst>
  <p:sldIdLst>
    <p:sldId id="376" r:id="rId5"/>
    <p:sldId id="416"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415" r:id="rId25"/>
    <p:sldId id="396"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4" r:id="rId42"/>
    <p:sldId id="413" r:id="rId43"/>
    <p:sldId id="41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7E38"/>
    <a:srgbClr val="000000"/>
    <a:srgbClr val="008C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6190"/>
  </p:normalViewPr>
  <p:slideViewPr>
    <p:cSldViewPr snapToGrid="0" snapToObjects="1">
      <p:cViewPr varScale="1">
        <p:scale>
          <a:sx n="103" d="100"/>
          <a:sy n="103" d="100"/>
        </p:scale>
        <p:origin x="138" y="2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 d="1"/>
        <a:sy n="1" d="1"/>
      </p:scale>
      <p:origin x="0" y="0"/>
    </p:cViewPr>
  </p:sorterViewPr>
  <p:notesViewPr>
    <p:cSldViewPr snapToGrid="0" snapToObjects="1">
      <p:cViewPr varScale="1">
        <p:scale>
          <a:sx n="163" d="100"/>
          <a:sy n="163" d="100"/>
        </p:scale>
        <p:origin x="440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FEE4B-6BEC-BF4F-9F96-4FFC58684FF1}"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A4016-1B2F-7F4B-A08A-DFE1F0F70081}" type="slidenum">
              <a:rPr lang="en-US" smtClean="0"/>
              <a:t>‹#›</a:t>
            </a:fld>
            <a:endParaRPr lang="en-US"/>
          </a:p>
        </p:txBody>
      </p:sp>
    </p:spTree>
    <p:extLst>
      <p:ext uri="{BB962C8B-B14F-4D97-AF65-F5344CB8AC3E}">
        <p14:creationId xmlns:p14="http://schemas.microsoft.com/office/powerpoint/2010/main" val="4226831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Refer to:</a:t>
            </a:r>
            <a:r>
              <a:rPr lang="en-US" sz="1200" baseline="0" dirty="0"/>
              <a:t> </a:t>
            </a:r>
            <a:r>
              <a:rPr lang="en-US" sz="1200" dirty="0"/>
              <a:t>https://en.wikipedia.org/wiki/Grayscale</a:t>
            </a:r>
          </a:p>
          <a:p>
            <a:endParaRPr lang="en-US" dirty="0"/>
          </a:p>
        </p:txBody>
      </p:sp>
      <p:sp>
        <p:nvSpPr>
          <p:cNvPr id="4" name="Slide Number Placeholder 3"/>
          <p:cNvSpPr>
            <a:spLocks noGrp="1"/>
          </p:cNvSpPr>
          <p:nvPr>
            <p:ph type="sldNum" sz="quarter" idx="10"/>
          </p:nvPr>
        </p:nvSpPr>
        <p:spPr/>
        <p:txBody>
          <a:bodyPr/>
          <a:lstStyle/>
          <a:p>
            <a:fld id="{92A4C4E4-3DF5-4CC0-B268-848DEDC8D1DA}" type="slidenum">
              <a:rPr lang="en-US" smtClean="0"/>
              <a:t>5</a:t>
            </a:fld>
            <a:endParaRPr lang="en-US"/>
          </a:p>
        </p:txBody>
      </p:sp>
    </p:spTree>
    <p:extLst>
      <p:ext uri="{BB962C8B-B14F-4D97-AF65-F5344CB8AC3E}">
        <p14:creationId xmlns:p14="http://schemas.microsoft.com/office/powerpoint/2010/main" val="40893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is channel</a:t>
            </a:r>
          </a:p>
        </p:txBody>
      </p:sp>
      <p:sp>
        <p:nvSpPr>
          <p:cNvPr id="4" name="Slide Number Placeholder 3"/>
          <p:cNvSpPr>
            <a:spLocks noGrp="1"/>
          </p:cNvSpPr>
          <p:nvPr>
            <p:ph type="sldNum" sz="quarter" idx="10"/>
          </p:nvPr>
        </p:nvSpPr>
        <p:spPr/>
        <p:txBody>
          <a:bodyPr/>
          <a:lstStyle/>
          <a:p>
            <a:fld id="{92A4C4E4-3DF5-4CC0-B268-848DEDC8D1DA}" type="slidenum">
              <a:rPr lang="en-US" smtClean="0"/>
              <a:t>8</a:t>
            </a:fld>
            <a:endParaRPr lang="en-US"/>
          </a:p>
        </p:txBody>
      </p:sp>
    </p:spTree>
    <p:extLst>
      <p:ext uri="{BB962C8B-B14F-4D97-AF65-F5344CB8AC3E}">
        <p14:creationId xmlns:p14="http://schemas.microsoft.com/office/powerpoint/2010/main" val="353831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use the entire band</a:t>
            </a:r>
            <a:r>
              <a:rPr lang="en-US" baseline="0" dirty="0"/>
              <a:t> normally. …enhancement is like stretching the band</a:t>
            </a:r>
            <a:endParaRPr lang="en-US" dirty="0"/>
          </a:p>
        </p:txBody>
      </p:sp>
      <p:sp>
        <p:nvSpPr>
          <p:cNvPr id="4" name="Slide Number Placeholder 3"/>
          <p:cNvSpPr>
            <a:spLocks noGrp="1"/>
          </p:cNvSpPr>
          <p:nvPr>
            <p:ph type="sldNum" sz="quarter" idx="10"/>
          </p:nvPr>
        </p:nvSpPr>
        <p:spPr/>
        <p:txBody>
          <a:bodyPr/>
          <a:lstStyle/>
          <a:p>
            <a:fld id="{92A4C4E4-3DF5-4CC0-B268-848DEDC8D1DA}" type="slidenum">
              <a:rPr lang="en-US" smtClean="0"/>
              <a:t>10</a:t>
            </a:fld>
            <a:endParaRPr lang="en-US"/>
          </a:p>
        </p:txBody>
      </p:sp>
    </p:spTree>
    <p:extLst>
      <p:ext uri="{BB962C8B-B14F-4D97-AF65-F5344CB8AC3E}">
        <p14:creationId xmlns:p14="http://schemas.microsoft.com/office/powerpoint/2010/main" val="5599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A4C4E4-3DF5-4CC0-B268-848DEDC8D1DA}" type="slidenum">
              <a:rPr lang="en-US" smtClean="0"/>
              <a:t>14</a:t>
            </a:fld>
            <a:endParaRPr lang="en-US"/>
          </a:p>
        </p:txBody>
      </p:sp>
    </p:spTree>
    <p:extLst>
      <p:ext uri="{BB962C8B-B14F-4D97-AF65-F5344CB8AC3E}">
        <p14:creationId xmlns:p14="http://schemas.microsoft.com/office/powerpoint/2010/main" val="122079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A4C4E4-3DF5-4CC0-B268-848DEDC8D1DA}" type="slidenum">
              <a:rPr lang="en-US" smtClean="0"/>
              <a:t>31</a:t>
            </a:fld>
            <a:endParaRPr lang="en-US"/>
          </a:p>
        </p:txBody>
      </p:sp>
    </p:spTree>
    <p:extLst>
      <p:ext uri="{BB962C8B-B14F-4D97-AF65-F5344CB8AC3E}">
        <p14:creationId xmlns:p14="http://schemas.microsoft.com/office/powerpoint/2010/main" val="346510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A4C4E4-3DF5-4CC0-B268-848DEDC8D1DA}" type="slidenum">
              <a:rPr lang="en-US" smtClean="0"/>
              <a:t>32</a:t>
            </a:fld>
            <a:endParaRPr lang="en-US"/>
          </a:p>
        </p:txBody>
      </p:sp>
    </p:spTree>
    <p:extLst>
      <p:ext uri="{BB962C8B-B14F-4D97-AF65-F5344CB8AC3E}">
        <p14:creationId xmlns:p14="http://schemas.microsoft.com/office/powerpoint/2010/main" val="2164113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70A96EB7-FB10-3F45-BD93-041A362507D7}"/>
              </a:ext>
            </a:extLst>
          </p:cNvPr>
          <p:cNvPicPr>
            <a:picLocks noChangeAspect="1"/>
          </p:cNvPicPr>
          <p:nvPr userDrawn="1"/>
        </p:nvPicPr>
        <p:blipFill>
          <a:blip r:embed="rId3"/>
          <a:stretch>
            <a:fillRect/>
          </a:stretch>
        </p:blipFill>
        <p:spPr>
          <a:xfrm>
            <a:off x="1680115" y="4768642"/>
            <a:ext cx="2978870" cy="1222542"/>
          </a:xfrm>
          <a:prstGeom prst="rect">
            <a:avLst/>
          </a:prstGeom>
        </p:spPr>
      </p:pic>
      <p:grpSp>
        <p:nvGrpSpPr>
          <p:cNvPr id="6" name="Group 5">
            <a:extLst>
              <a:ext uri="{FF2B5EF4-FFF2-40B4-BE49-F238E27FC236}">
                <a16:creationId xmlns:a16="http://schemas.microsoft.com/office/drawing/2014/main" id="{5B3F904F-9606-414B-8EF1-4441884A67C9}"/>
              </a:ext>
            </a:extLst>
          </p:cNvPr>
          <p:cNvGrpSpPr/>
          <p:nvPr userDrawn="1"/>
        </p:nvGrpSpPr>
        <p:grpSpPr>
          <a:xfrm>
            <a:off x="8048370" y="5680888"/>
            <a:ext cx="3501213" cy="374592"/>
            <a:chOff x="9219717" y="5616592"/>
            <a:chExt cx="3501213" cy="374592"/>
          </a:xfrm>
        </p:grpSpPr>
        <p:pic>
          <p:nvPicPr>
            <p:cNvPr id="4" name="Picture 3">
              <a:extLst>
                <a:ext uri="{FF2B5EF4-FFF2-40B4-BE49-F238E27FC236}">
                  <a16:creationId xmlns:a16="http://schemas.microsoft.com/office/drawing/2014/main" id="{566AF1AA-F633-574C-9564-8800A9D266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31715" y="5616592"/>
              <a:ext cx="1989215" cy="374592"/>
            </a:xfrm>
            <a:prstGeom prst="rect">
              <a:avLst/>
            </a:prstGeom>
          </p:spPr>
        </p:pic>
        <p:sp>
          <p:nvSpPr>
            <p:cNvPr id="5" name="TextBox 4">
              <a:extLst>
                <a:ext uri="{FF2B5EF4-FFF2-40B4-BE49-F238E27FC236}">
                  <a16:creationId xmlns:a16="http://schemas.microsoft.com/office/drawing/2014/main" id="{D182286F-56A4-4244-BD25-E520ADFA8591}"/>
                </a:ext>
              </a:extLst>
            </p:cNvPr>
            <p:cNvSpPr txBox="1"/>
            <p:nvPr userDrawn="1"/>
          </p:nvSpPr>
          <p:spPr>
            <a:xfrm>
              <a:off x="9219717" y="5713098"/>
              <a:ext cx="1598469"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bg1"/>
                  </a:solidFill>
                  <a:effectLst/>
                  <a:latin typeface="+mn-lt"/>
                  <a:ea typeface="+mn-ea"/>
                  <a:cs typeface="+mn-cs"/>
                </a:rPr>
                <a:t>The academic core of</a:t>
              </a:r>
            </a:p>
          </p:txBody>
        </p:sp>
      </p:grpSp>
      <p:pic>
        <p:nvPicPr>
          <p:cNvPr id="10" name="Picture 9"/>
          <p:cNvPicPr>
            <a:picLocks noChangeAspect="1"/>
          </p:cNvPicPr>
          <p:nvPr userDrawn="1"/>
        </p:nvPicPr>
        <p:blipFill>
          <a:blip r:embed="rId5"/>
          <a:stretch>
            <a:fillRect/>
          </a:stretch>
        </p:blipFill>
        <p:spPr>
          <a:xfrm>
            <a:off x="-91977" y="-85649"/>
            <a:ext cx="12375953" cy="7029297"/>
          </a:xfrm>
          <a:prstGeom prst="rect">
            <a:avLst/>
          </a:prstGeom>
          <a:solidFill>
            <a:schemeClr val="bg1">
              <a:alpha val="0"/>
            </a:schemeClr>
          </a:solidFill>
          <a:ln>
            <a:noFill/>
          </a:ln>
        </p:spPr>
      </p:pic>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744673" y="1478087"/>
            <a:ext cx="4849755" cy="1709530"/>
          </a:xfrm>
          <a:prstGeom prst="rect">
            <a:avLst/>
          </a:prstGeom>
        </p:spPr>
        <p:txBody>
          <a:bodyPr anchor="b">
            <a:normAutofit/>
          </a:bodyPr>
          <a:lstStyle>
            <a:lvl1pPr algn="ctr">
              <a:defRPr sz="540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744672" y="3448820"/>
            <a:ext cx="4849756" cy="778406"/>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744671" y="3289856"/>
            <a:ext cx="48497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54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Photo 1a">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userDrawn="1"/>
        </p:nvSpPr>
        <p:spPr>
          <a:xfrm>
            <a:off x="6894747" y="-1"/>
            <a:ext cx="3854501" cy="6858001"/>
          </a:xfrm>
          <a:prstGeom prst="rect">
            <a:avLst/>
          </a:prstGeom>
          <a:solidFill>
            <a:schemeClr val="tx1">
              <a:alpha val="8471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6894747" y="1478087"/>
            <a:ext cx="3854501" cy="1709530"/>
          </a:xfrm>
          <a:prstGeom prst="rect">
            <a:avLst/>
          </a:prstGeom>
        </p:spPr>
        <p:txBody>
          <a:bodyPr anchor="b">
            <a:normAutofit/>
          </a:bodyPr>
          <a:lstStyle>
            <a:lvl1pPr algn="ctr">
              <a:defRPr sz="4800">
                <a:solidFill>
                  <a:schemeClr val="bg1"/>
                </a:solidFill>
              </a:defRPr>
            </a:lvl1pPr>
          </a:lstStyle>
          <a:p>
            <a:r>
              <a:rPr lang="en-US" dirty="0"/>
              <a:t>Section </a:t>
            </a:r>
            <a:br>
              <a:rPr lang="en-US" dirty="0"/>
            </a:br>
            <a:r>
              <a:rPr lang="en-US" dirty="0"/>
              <a:t>Title 1a</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6925638" y="3448819"/>
            <a:ext cx="3792718" cy="502347"/>
          </a:xfrm>
          <a:prstGeom prst="rect">
            <a:avLst/>
          </a:prstGeom>
        </p:spPr>
        <p:txBody>
          <a:bodyPr>
            <a:noAutofit/>
          </a:bodyPr>
          <a:lstStyle>
            <a:lvl1pPr marL="0" indent="0" algn="ctr">
              <a:buNone/>
              <a:defRPr sz="1500" cap="all" spc="20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7317023" y="3289856"/>
            <a:ext cx="30099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57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Photo 1b">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userDrawn="1"/>
        </p:nvSpPr>
        <p:spPr>
          <a:xfrm>
            <a:off x="1603219" y="-1"/>
            <a:ext cx="3854501" cy="6858001"/>
          </a:xfrm>
          <a:prstGeom prst="rect">
            <a:avLst/>
          </a:prstGeom>
          <a:solidFill>
            <a:schemeClr val="tx1">
              <a:alpha val="8471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1603219" y="1478087"/>
            <a:ext cx="3854501" cy="1709530"/>
          </a:xfrm>
          <a:prstGeom prst="rect">
            <a:avLst/>
          </a:prstGeom>
        </p:spPr>
        <p:txBody>
          <a:bodyPr anchor="b">
            <a:normAutofit/>
          </a:bodyPr>
          <a:lstStyle>
            <a:lvl1pPr algn="ctr">
              <a:defRPr sz="4800">
                <a:solidFill>
                  <a:schemeClr val="bg1"/>
                </a:solidFill>
              </a:defRPr>
            </a:lvl1pPr>
          </a:lstStyle>
          <a:p>
            <a:r>
              <a:rPr lang="en-US" dirty="0"/>
              <a:t>Section </a:t>
            </a:r>
            <a:br>
              <a:rPr lang="en-US" dirty="0"/>
            </a:br>
            <a:r>
              <a:rPr lang="en-US" dirty="0"/>
              <a:t>Title 1b</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1634110" y="3448819"/>
            <a:ext cx="3792718" cy="502347"/>
          </a:xfrm>
          <a:prstGeom prst="rect">
            <a:avLst/>
          </a:prstGeom>
        </p:spPr>
        <p:txBody>
          <a:bodyPr>
            <a:noAutofit/>
          </a:bodyPr>
          <a:lstStyle>
            <a:lvl1pPr marL="0" indent="0" algn="ctr">
              <a:buNone/>
              <a:defRPr sz="1500" cap="all" spc="20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2025495" y="3289856"/>
            <a:ext cx="30099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342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Photo 2a">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userDrawn="1"/>
        </p:nvSpPr>
        <p:spPr>
          <a:xfrm>
            <a:off x="5250730" y="2387177"/>
            <a:ext cx="6941270" cy="2083646"/>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5712642" y="2733853"/>
            <a:ext cx="5637229" cy="706660"/>
          </a:xfrm>
          <a:prstGeom prst="rect">
            <a:avLst/>
          </a:prstGeom>
        </p:spPr>
        <p:txBody>
          <a:bodyPr anchor="b">
            <a:noAutofit/>
          </a:bodyPr>
          <a:lstStyle>
            <a:lvl1pPr algn="ctr">
              <a:defRPr sz="4800">
                <a:solidFill>
                  <a:schemeClr val="bg1"/>
                </a:solidFill>
              </a:defRPr>
            </a:lvl1pPr>
          </a:lstStyle>
          <a:p>
            <a:r>
              <a:rPr lang="en-US" dirty="0"/>
              <a:t>Section Title 2a</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5547671" y="3820051"/>
            <a:ext cx="5967169" cy="302684"/>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6493974" y="3600669"/>
            <a:ext cx="3914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117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 Photo 2b">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sp>
        <p:nvSpPr>
          <p:cNvPr id="4" name="Rectangle 3">
            <a:extLst>
              <a:ext uri="{FF2B5EF4-FFF2-40B4-BE49-F238E27FC236}">
                <a16:creationId xmlns:a16="http://schemas.microsoft.com/office/drawing/2014/main" id="{3DE20A9E-C9C7-6648-8725-58BBBF5B228A}"/>
              </a:ext>
            </a:extLst>
          </p:cNvPr>
          <p:cNvSpPr/>
          <p:nvPr userDrawn="1"/>
        </p:nvSpPr>
        <p:spPr>
          <a:xfrm>
            <a:off x="5250730" y="2387177"/>
            <a:ext cx="6941270" cy="2083646"/>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5712642" y="2733853"/>
            <a:ext cx="5637229" cy="706660"/>
          </a:xfrm>
          <a:prstGeom prst="rect">
            <a:avLst/>
          </a:prstGeom>
        </p:spPr>
        <p:txBody>
          <a:bodyPr anchor="b">
            <a:noAutofit/>
          </a:bodyPr>
          <a:lstStyle>
            <a:lvl1pPr algn="ctr">
              <a:defRPr sz="4800">
                <a:solidFill>
                  <a:schemeClr val="bg1"/>
                </a:solidFill>
              </a:defRPr>
            </a:lvl1pPr>
          </a:lstStyle>
          <a:p>
            <a:r>
              <a:rPr lang="en-US" dirty="0"/>
              <a:t>Section Title 2b</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5547671" y="3820051"/>
            <a:ext cx="5967169" cy="302684"/>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userDrawn="1"/>
        </p:nvCxnSpPr>
        <p:spPr>
          <a:xfrm>
            <a:off x="6493974" y="3600669"/>
            <a:ext cx="3914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515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FBMI Content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7E359-B1F5-FF41-8EA8-E9F76B77E2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63000" y="1"/>
            <a:ext cx="3429000" cy="6858000"/>
          </a:xfrm>
          <a:prstGeom prst="rect">
            <a:avLst/>
          </a:prstGeom>
          <a:effectLst>
            <a:softEdge rad="0"/>
          </a:effectLst>
        </p:spPr>
      </p:pic>
      <p:pic>
        <p:nvPicPr>
          <p:cNvPr id="4" name="Picture 3">
            <a:extLst>
              <a:ext uri="{FF2B5EF4-FFF2-40B4-BE49-F238E27FC236}">
                <a16:creationId xmlns:a16="http://schemas.microsoft.com/office/drawing/2014/main" id="{91A84DB9-D8C5-0049-A178-96A807B4F2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3240" y="333243"/>
            <a:ext cx="5552760" cy="626464"/>
          </a:xfrm>
          <a:prstGeom prst="rect">
            <a:avLst/>
          </a:prstGeom>
        </p:spPr>
      </p:pic>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417975" y="1639263"/>
            <a:ext cx="8566149" cy="517001"/>
          </a:xfrm>
          <a:prstGeom prst="rect">
            <a:avLst/>
          </a:prstGeom>
        </p:spPr>
        <p:txBody>
          <a:bodyPr wrap="square" lIns="0" tIns="0" rIns="0" bIns="0" anchor="t" anchorCtr="0">
            <a:spAutoFit/>
          </a:bodyPr>
          <a:lstStyle>
            <a:lvl1pPr algn="l">
              <a:defRPr sz="3733" b="1" i="0">
                <a:solidFill>
                  <a:schemeClr val="bg1"/>
                </a:solidFill>
                <a:latin typeface="Avenir Heavy" panose="02000503020000020003" pitchFamily="2"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417975" y="2383162"/>
            <a:ext cx="8566149" cy="332399"/>
          </a:xfrm>
          <a:prstGeom prst="rect">
            <a:avLst/>
          </a:prstGeom>
        </p:spPr>
        <p:txBody>
          <a:bodyPr wrap="square" lIns="0" tIns="0" rIns="0" bIns="0">
            <a:spAutoFit/>
          </a:bodyPr>
          <a:lstStyle>
            <a:lvl1pPr marL="0" indent="0" algn="l">
              <a:buNone/>
              <a:defRPr sz="2400">
                <a:solidFill>
                  <a:schemeClr val="bg1"/>
                </a:solidFill>
                <a:latin typeface="Avenir LT Std 65 Medium" panose="020B0803020203020204"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SUBTITLE</a:t>
            </a:r>
          </a:p>
        </p:txBody>
      </p:sp>
      <p:pic>
        <p:nvPicPr>
          <p:cNvPr id="8" name="Picture 7">
            <a:extLst>
              <a:ext uri="{FF2B5EF4-FFF2-40B4-BE49-F238E27FC236}">
                <a16:creationId xmlns:a16="http://schemas.microsoft.com/office/drawing/2014/main" id="{5A01AF2B-3A20-0C4D-8C06-3D3931A9A859}"/>
              </a:ext>
            </a:extLst>
          </p:cNvPr>
          <p:cNvPicPr>
            <a:picLocks noChangeAspect="1"/>
          </p:cNvPicPr>
          <p:nvPr userDrawn="1"/>
        </p:nvPicPr>
        <p:blipFill>
          <a:blip r:embed="rId4" cstate="print">
            <a:alphaModFix amt="20000"/>
            <a:extLst>
              <a:ext uri="{28A0092B-C50C-407E-A947-70E740481C1C}">
                <a14:useLocalDpi xmlns:a14="http://schemas.microsoft.com/office/drawing/2010/main" val="0"/>
              </a:ext>
            </a:extLst>
          </a:blip>
          <a:stretch>
            <a:fillRect/>
          </a:stretch>
        </p:blipFill>
        <p:spPr>
          <a:xfrm>
            <a:off x="9005455" y="3671455"/>
            <a:ext cx="3186547" cy="3186547"/>
          </a:xfrm>
          <a:prstGeom prst="rect">
            <a:avLst/>
          </a:prstGeom>
        </p:spPr>
      </p:pic>
    </p:spTree>
    <p:extLst>
      <p:ext uri="{BB962C8B-B14F-4D97-AF65-F5344CB8AC3E}">
        <p14:creationId xmlns:p14="http://schemas.microsoft.com/office/powerpoint/2010/main" val="416391256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53C4D7-E3AC-4078-AC24-4086F9C58671}"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D98B64-26D5-4B18-91B9-C6F3EFBB1E7F}" type="slidenum">
              <a:rPr lang="en-US" smtClean="0"/>
              <a:t>‹#›</a:t>
            </a:fld>
            <a:endParaRPr lang="en-US"/>
          </a:p>
        </p:txBody>
      </p:sp>
    </p:spTree>
    <p:extLst>
      <p:ext uri="{BB962C8B-B14F-4D97-AF65-F5344CB8AC3E}">
        <p14:creationId xmlns:p14="http://schemas.microsoft.com/office/powerpoint/2010/main" val="37666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17C-5FEB-5E4D-8D90-1A39CB3993DC}"/>
              </a:ext>
            </a:extLst>
          </p:cNvPr>
          <p:cNvSpPr>
            <a:spLocks noGrp="1"/>
          </p:cNvSpPr>
          <p:nvPr>
            <p:ph type="title" hasCustomPrompt="1"/>
          </p:nvPr>
        </p:nvSpPr>
        <p:spPr>
          <a:xfrm>
            <a:off x="822960" y="365760"/>
            <a:ext cx="6675120" cy="824863"/>
          </a:xfrm>
          <a:prstGeom prst="rect">
            <a:avLst/>
          </a:prstGeom>
        </p:spPr>
        <p:txBody>
          <a:bodyPr>
            <a:normAutofit/>
          </a:bodyPr>
          <a:lstStyle>
            <a:lvl1pPr>
              <a:defRPr sz="4000"/>
            </a:lvl1pPr>
          </a:lstStyle>
          <a:p>
            <a:r>
              <a:rPr lang="en-US" dirty="0"/>
              <a:t>Title - </a:t>
            </a:r>
            <a:r>
              <a:rPr lang="en-US" sz="4000" dirty="0"/>
              <a:t>Arial Bold 40pt</a:t>
            </a:r>
            <a:endParaRPr lang="en-US" dirty="0"/>
          </a:p>
        </p:txBody>
      </p:sp>
      <p:sp>
        <p:nvSpPr>
          <p:cNvPr id="3" name="Content Placeholder 2">
            <a:extLst>
              <a:ext uri="{FF2B5EF4-FFF2-40B4-BE49-F238E27FC236}">
                <a16:creationId xmlns:a16="http://schemas.microsoft.com/office/drawing/2014/main" id="{60304D90-FB9C-C841-946B-8D0B56579189}"/>
              </a:ext>
            </a:extLst>
          </p:cNvPr>
          <p:cNvSpPr>
            <a:spLocks noGrp="1"/>
          </p:cNvSpPr>
          <p:nvPr>
            <p:ph sz="half" idx="1" hasCustomPrompt="1"/>
          </p:nvPr>
        </p:nvSpPr>
        <p:spPr>
          <a:xfrm>
            <a:off x="822960" y="1371600"/>
            <a:ext cx="6387058" cy="4351338"/>
          </a:xfrm>
          <a:prstGeom prst="rect">
            <a:avLst/>
          </a:prstGeom>
        </p:spPr>
        <p:txBody>
          <a:bodyPr/>
          <a:lstStyle/>
          <a:p>
            <a:pPr marL="0" indent="0">
              <a:lnSpc>
                <a:spcPct val="70000"/>
              </a:lnSpc>
              <a:buNone/>
            </a:pPr>
            <a:r>
              <a:rPr lang="en-US" sz="2400" b="1" dirty="0"/>
              <a:t>Subhead, Arial Bold 24pt</a:t>
            </a:r>
          </a:p>
          <a:p>
            <a:pPr marL="342900" indent="-342900">
              <a:lnSpc>
                <a:spcPct val="100000"/>
              </a:lnSpc>
              <a:buSzPct val="110000"/>
            </a:pPr>
            <a:r>
              <a:rPr lang="en-US" sz="2000" dirty="0"/>
              <a:t>Use Two Column Content Slide</a:t>
            </a:r>
          </a:p>
          <a:p>
            <a:pPr marL="342900" indent="-342900">
              <a:lnSpc>
                <a:spcPct val="100000"/>
              </a:lnSpc>
              <a:buSzPct val="110000"/>
            </a:pPr>
            <a:r>
              <a:rPr lang="en-US" sz="2000" dirty="0"/>
              <a:t>Text is Arial at 20pt</a:t>
            </a:r>
          </a:p>
          <a:p>
            <a:pPr marL="342900" indent="-342900">
              <a:lnSpc>
                <a:spcPct val="100000"/>
              </a:lnSpc>
              <a:buSzPct val="110000"/>
            </a:pPr>
            <a:r>
              <a:rPr lang="en-US" sz="2000" dirty="0"/>
              <a:t>Character Spacing is Normal</a:t>
            </a:r>
          </a:p>
          <a:p>
            <a:pPr marL="342900" indent="-342900">
              <a:lnSpc>
                <a:spcPct val="100000"/>
              </a:lnSpc>
              <a:buSzPct val="110000"/>
            </a:pPr>
            <a:r>
              <a:rPr lang="en-US" sz="2000" dirty="0"/>
              <a:t>Gold Text Bullet</a:t>
            </a:r>
          </a:p>
          <a:p>
            <a:pPr marL="342900" indent="-342900">
              <a:lnSpc>
                <a:spcPct val="100000"/>
              </a:lnSpc>
              <a:buSzPct val="110000"/>
            </a:pPr>
            <a:r>
              <a:rPr lang="en-US" sz="2000" dirty="0"/>
              <a:t>Line Spacing is 1</a:t>
            </a:r>
          </a:p>
          <a:p>
            <a:pPr marL="342900" indent="-342900">
              <a:lnSpc>
                <a:spcPct val="100000"/>
              </a:lnSpc>
              <a:buSzPct val="110000"/>
            </a:pPr>
            <a:r>
              <a:rPr lang="en-US" sz="2000" dirty="0"/>
              <a:t>How to Treat Sub-Bullet Points</a:t>
            </a:r>
          </a:p>
          <a:p>
            <a:pPr lvl="1">
              <a:lnSpc>
                <a:spcPct val="100000"/>
              </a:lnSpc>
              <a:buSzPct val="110000"/>
            </a:pPr>
            <a:r>
              <a:rPr lang="en-US" sz="1600" dirty="0"/>
              <a:t>Sub-Bullet Indent once, Arial at 16pt </a:t>
            </a:r>
          </a:p>
          <a:p>
            <a:pPr lvl="1">
              <a:lnSpc>
                <a:spcPct val="100000"/>
              </a:lnSpc>
              <a:buSzPct val="110000"/>
            </a:pPr>
            <a:r>
              <a:rPr lang="en-US" sz="1600" dirty="0"/>
              <a:t>Sub-Bullet Indent once, Arial at 16pt </a:t>
            </a:r>
            <a:endParaRPr lang="en-US" sz="2000" dirty="0"/>
          </a:p>
        </p:txBody>
      </p:sp>
      <p:sp>
        <p:nvSpPr>
          <p:cNvPr id="5" name="Slide Number Placeholder 4">
            <a:extLst>
              <a:ext uri="{FF2B5EF4-FFF2-40B4-BE49-F238E27FC236}">
                <a16:creationId xmlns:a16="http://schemas.microsoft.com/office/drawing/2014/main" id="{31FE9714-E321-4E4D-AB37-E0FDCF5A60FE}"/>
              </a:ext>
            </a:extLst>
          </p:cNvPr>
          <p:cNvSpPr>
            <a:spLocks noGrp="1"/>
          </p:cNvSpPr>
          <p:nvPr>
            <p:ph type="sldNum" sz="quarter" idx="10"/>
          </p:nvPr>
        </p:nvSpPr>
        <p:spPr/>
        <p:txBody>
          <a:bodyPr/>
          <a:lstStyle/>
          <a:p>
            <a:fld id="{0E109EA1-A30D-9743-9DCC-41793B4C74E6}" type="slidenum">
              <a:rPr lang="en-US" smtClean="0"/>
              <a:pPr/>
              <a:t>‹#›</a:t>
            </a:fld>
            <a:endParaRPr lang="en-US" dirty="0"/>
          </a:p>
        </p:txBody>
      </p:sp>
      <p:sp>
        <p:nvSpPr>
          <p:cNvPr id="6" name="Content Placeholder 2">
            <a:extLst>
              <a:ext uri="{FF2B5EF4-FFF2-40B4-BE49-F238E27FC236}">
                <a16:creationId xmlns:a16="http://schemas.microsoft.com/office/drawing/2014/main" id="{6776896A-6C81-A262-EB47-27F3AC968434}"/>
              </a:ext>
            </a:extLst>
          </p:cNvPr>
          <p:cNvSpPr>
            <a:spLocks noGrp="1"/>
          </p:cNvSpPr>
          <p:nvPr>
            <p:ph sz="half" idx="11" hasCustomPrompt="1"/>
          </p:nvPr>
        </p:nvSpPr>
        <p:spPr>
          <a:xfrm>
            <a:off x="7570032" y="0"/>
            <a:ext cx="4610065" cy="6176963"/>
          </a:xfrm>
          <a:prstGeom prst="rect">
            <a:avLst/>
          </a:prstGeom>
        </p:spPr>
        <p:txBody>
          <a:bodyPr anchor="ctr" anchorCtr="0"/>
          <a:lstStyle>
            <a:lvl1pPr algn="ctr">
              <a:defRPr/>
            </a:lvl1pPr>
          </a:lstStyle>
          <a:p>
            <a:pPr marL="0" indent="0">
              <a:lnSpc>
                <a:spcPct val="70000"/>
              </a:lnSpc>
              <a:buNone/>
            </a:pPr>
            <a:r>
              <a:rPr lang="en-US" sz="2000" dirty="0"/>
              <a:t>Picture here</a:t>
            </a:r>
          </a:p>
        </p:txBody>
      </p:sp>
    </p:spTree>
    <p:extLst>
      <p:ext uri="{BB962C8B-B14F-4D97-AF65-F5344CB8AC3E}">
        <p14:creationId xmlns:p14="http://schemas.microsoft.com/office/powerpoint/2010/main" val="1498711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copy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17C-5FEB-5E4D-8D90-1A39CB3993DC}"/>
              </a:ext>
            </a:extLst>
          </p:cNvPr>
          <p:cNvSpPr>
            <a:spLocks noGrp="1"/>
          </p:cNvSpPr>
          <p:nvPr>
            <p:ph type="title" hasCustomPrompt="1"/>
          </p:nvPr>
        </p:nvSpPr>
        <p:spPr>
          <a:xfrm>
            <a:off x="822960" y="365760"/>
            <a:ext cx="6675120" cy="822960"/>
          </a:xfrm>
          <a:prstGeom prst="rect">
            <a:avLst/>
          </a:prstGeom>
        </p:spPr>
        <p:txBody>
          <a:bodyPr>
            <a:normAutofit/>
          </a:bodyPr>
          <a:lstStyle>
            <a:lvl1pPr>
              <a:defRPr sz="4000"/>
            </a:lvl1pPr>
          </a:lstStyle>
          <a:p>
            <a:r>
              <a:rPr lang="en-US" dirty="0"/>
              <a:t>Title - </a:t>
            </a:r>
            <a:r>
              <a:rPr lang="en-US" sz="4000" dirty="0"/>
              <a:t>Arial Bold 40pt</a:t>
            </a:r>
            <a:endParaRPr lang="en-US" dirty="0"/>
          </a:p>
        </p:txBody>
      </p:sp>
      <p:sp>
        <p:nvSpPr>
          <p:cNvPr id="5" name="Slide Number Placeholder 4">
            <a:extLst>
              <a:ext uri="{FF2B5EF4-FFF2-40B4-BE49-F238E27FC236}">
                <a16:creationId xmlns:a16="http://schemas.microsoft.com/office/drawing/2014/main" id="{31FE9714-E321-4E4D-AB37-E0FDCF5A60FE}"/>
              </a:ext>
            </a:extLst>
          </p:cNvPr>
          <p:cNvSpPr>
            <a:spLocks noGrp="1"/>
          </p:cNvSpPr>
          <p:nvPr>
            <p:ph type="sldNum" sz="quarter" idx="10"/>
          </p:nvPr>
        </p:nvSpPr>
        <p:spPr/>
        <p:txBody>
          <a:bodyPr/>
          <a:lstStyle/>
          <a:p>
            <a:fld id="{0E109EA1-A30D-9743-9DCC-41793B4C74E6}" type="slidenum">
              <a:rPr lang="en-US" smtClean="0"/>
              <a:pPr/>
              <a:t>‹#›</a:t>
            </a:fld>
            <a:endParaRPr lang="en-US" dirty="0"/>
          </a:p>
        </p:txBody>
      </p:sp>
      <p:sp>
        <p:nvSpPr>
          <p:cNvPr id="6" name="Content Placeholder 2">
            <a:extLst>
              <a:ext uri="{FF2B5EF4-FFF2-40B4-BE49-F238E27FC236}">
                <a16:creationId xmlns:a16="http://schemas.microsoft.com/office/drawing/2014/main" id="{6776896A-6C81-A262-EB47-27F3AC968434}"/>
              </a:ext>
            </a:extLst>
          </p:cNvPr>
          <p:cNvSpPr>
            <a:spLocks noGrp="1"/>
          </p:cNvSpPr>
          <p:nvPr>
            <p:ph sz="half" idx="11" hasCustomPrompt="1"/>
          </p:nvPr>
        </p:nvSpPr>
        <p:spPr>
          <a:xfrm>
            <a:off x="7570032" y="0"/>
            <a:ext cx="4610065" cy="6176963"/>
          </a:xfrm>
          <a:prstGeom prst="rect">
            <a:avLst/>
          </a:prstGeom>
        </p:spPr>
        <p:txBody>
          <a:bodyPr anchor="ctr" anchorCtr="0"/>
          <a:lstStyle>
            <a:lvl1pPr algn="ctr">
              <a:defRPr/>
            </a:lvl1pPr>
          </a:lstStyle>
          <a:p>
            <a:pPr marL="0" indent="0">
              <a:lnSpc>
                <a:spcPct val="70000"/>
              </a:lnSpc>
              <a:buNone/>
            </a:pPr>
            <a:r>
              <a:rPr lang="en-US" sz="2000" dirty="0"/>
              <a:t>Picture here</a:t>
            </a:r>
          </a:p>
        </p:txBody>
      </p:sp>
      <p:sp>
        <p:nvSpPr>
          <p:cNvPr id="7" name="Content Placeholder 2">
            <a:extLst>
              <a:ext uri="{FF2B5EF4-FFF2-40B4-BE49-F238E27FC236}">
                <a16:creationId xmlns:a16="http://schemas.microsoft.com/office/drawing/2014/main" id="{5B3E1637-45E8-5BE3-1920-6EAC1311DCC0}"/>
              </a:ext>
            </a:extLst>
          </p:cNvPr>
          <p:cNvSpPr>
            <a:spLocks noGrp="1"/>
          </p:cNvSpPr>
          <p:nvPr>
            <p:ph sz="half" idx="1" hasCustomPrompt="1"/>
          </p:nvPr>
        </p:nvSpPr>
        <p:spPr>
          <a:xfrm>
            <a:off x="822960" y="1371600"/>
            <a:ext cx="6675120" cy="4389120"/>
          </a:xfrm>
          <a:prstGeom prst="rect">
            <a:avLst/>
          </a:prstGeom>
        </p:spPr>
        <p:txBody>
          <a:bodyPr wrap="square">
            <a:noAutofit/>
          </a:bodyPr>
          <a:lstStyle>
            <a:lvl1pPr marL="14288" marR="0" indent="0" algn="l" defTabSz="914400" rtl="0" eaLnBrk="1" fontAlgn="auto" latinLnBrk="0" hangingPunct="1">
              <a:lnSpc>
                <a:spcPct val="100000"/>
              </a:lnSpc>
              <a:spcBef>
                <a:spcPts val="1000"/>
              </a:spcBef>
              <a:spcAft>
                <a:spcPts val="0"/>
              </a:spcAft>
              <a:buClr>
                <a:srgbClr val="9E7E38"/>
              </a:buClr>
              <a:buSzPct val="110000"/>
              <a:buFontTx/>
              <a:buNone/>
              <a:tabLst/>
              <a:defRPr sz="2000"/>
            </a:lvl1pPr>
            <a:lvl2pPr marL="14288" indent="0">
              <a:buFontTx/>
              <a:buNone/>
              <a:tabLst/>
              <a:defRPr sz="2000"/>
            </a:lvl2pPr>
            <a:lvl3pPr marL="14288" indent="0">
              <a:buFontTx/>
              <a:buNone/>
              <a:tabLst/>
              <a:defRPr sz="2000"/>
            </a:lvl3pPr>
            <a:lvl4pPr marL="14288" indent="0">
              <a:buFontTx/>
              <a:buNone/>
              <a:tabLst/>
              <a:defRPr sz="2000"/>
            </a:lvl4pPr>
            <a:lvl5pPr marL="14288" indent="0">
              <a:buFontTx/>
              <a:buNone/>
              <a:tabLst/>
              <a:defRPr sz="2000"/>
            </a:lvl5p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a:t>
            </a:r>
          </a:p>
          <a:p>
            <a:pPr marL="342900" indent="-342900">
              <a:lnSpc>
                <a:spcPct val="100000"/>
              </a:lnSpc>
              <a:buSzPct val="110000"/>
            </a:pPr>
            <a:endParaRPr lang="en-US" sz="2000" dirty="0"/>
          </a:p>
        </p:txBody>
      </p:sp>
    </p:spTree>
    <p:extLst>
      <p:ext uri="{BB962C8B-B14F-4D97-AF65-F5344CB8AC3E}">
        <p14:creationId xmlns:p14="http://schemas.microsoft.com/office/powerpoint/2010/main" val="828774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515600" cy="822960"/>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515600" cy="438912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marL="342900" indent="-342900">
              <a:lnSpc>
                <a:spcPct val="100000"/>
              </a:lnSpc>
              <a:buSzPct val="110000"/>
            </a:pPr>
            <a:r>
              <a:rPr lang="en-US" sz="2000" dirty="0"/>
              <a:t>Use Two Column Content Slide</a:t>
            </a:r>
          </a:p>
          <a:p>
            <a:pPr marL="342900" indent="-342900">
              <a:lnSpc>
                <a:spcPct val="100000"/>
              </a:lnSpc>
              <a:buSzPct val="110000"/>
            </a:pPr>
            <a:r>
              <a:rPr lang="en-US" sz="2000" dirty="0"/>
              <a:t>Text is Arial at 20pt</a:t>
            </a:r>
          </a:p>
          <a:p>
            <a:pPr marL="342900" indent="-342900">
              <a:lnSpc>
                <a:spcPct val="100000"/>
              </a:lnSpc>
              <a:buSzPct val="110000"/>
            </a:pPr>
            <a:r>
              <a:rPr lang="en-US" sz="2000" dirty="0"/>
              <a:t>Character Spacing is Normal</a:t>
            </a:r>
          </a:p>
          <a:p>
            <a:pPr marL="342900" indent="-342900">
              <a:lnSpc>
                <a:spcPct val="100000"/>
              </a:lnSpc>
              <a:buSzPct val="110000"/>
            </a:pPr>
            <a:r>
              <a:rPr lang="en-US" sz="2000" dirty="0"/>
              <a:t>Gold Text Bullet</a:t>
            </a:r>
          </a:p>
          <a:p>
            <a:pPr marL="342900" indent="-342900">
              <a:lnSpc>
                <a:spcPct val="100000"/>
              </a:lnSpc>
              <a:buSzPct val="110000"/>
            </a:pPr>
            <a:r>
              <a:rPr lang="en-US" sz="2000" dirty="0"/>
              <a:t>Line Spacing is 1</a:t>
            </a:r>
          </a:p>
          <a:p>
            <a:pPr marL="342900" indent="-342900">
              <a:lnSpc>
                <a:spcPct val="100000"/>
              </a:lnSpc>
              <a:buSzPct val="110000"/>
            </a:pPr>
            <a:r>
              <a:rPr lang="en-US" sz="2000" dirty="0"/>
              <a:t>How to Treat Sub-Bullet Points</a:t>
            </a:r>
          </a:p>
          <a:p>
            <a:pPr lvl="1">
              <a:lnSpc>
                <a:spcPct val="100000"/>
              </a:lnSpc>
              <a:buSzPct val="110000"/>
            </a:pPr>
            <a:r>
              <a:rPr lang="en-US" sz="1600" dirty="0"/>
              <a:t>Sub-Bullet Indent once, Arial at 16pt </a:t>
            </a:r>
          </a:p>
          <a:p>
            <a:pPr lvl="1">
              <a:lnSpc>
                <a:spcPct val="100000"/>
              </a:lnSpc>
              <a:buSzPct val="110000"/>
            </a:pPr>
            <a:r>
              <a:rPr lang="en-US" sz="1600" dirty="0"/>
              <a:t>Sub-Bullet Indent once, Arial at 16pt </a:t>
            </a:r>
            <a:endParaRPr lang="en-US" sz="2000" dirty="0"/>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0E109EA1-A30D-9743-9DCC-41793B4C74E6}" type="slidenum">
              <a:rPr lang="en-US" smtClean="0"/>
              <a:pPr/>
              <a:t>‹#›</a:t>
            </a:fld>
            <a:endParaRPr lang="en-US" dirty="0"/>
          </a:p>
        </p:txBody>
      </p:sp>
    </p:spTree>
    <p:extLst>
      <p:ext uri="{BB962C8B-B14F-4D97-AF65-F5344CB8AC3E}">
        <p14:creationId xmlns:p14="http://schemas.microsoft.com/office/powerpoint/2010/main" val="2884361657"/>
      </p:ext>
    </p:extLst>
  </p:cSld>
  <p:clrMapOvr>
    <a:masterClrMapping/>
  </p:clrMapOvr>
  <p:extLst>
    <p:ext uri="{DCECCB84-F9BA-43D5-87BE-67443E8EF086}">
      <p15:sldGuideLst xmlns:p15="http://schemas.microsoft.com/office/powerpoint/2012/main">
        <p15:guide id="1" orient="horz" pos="864"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text only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marL="0" indent="0">
              <a:lnSpc>
                <a:spcPct val="100000"/>
              </a:lnSpc>
              <a:buNone/>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 Body copy text is Arial 20pt left justified. Body copy text is Arial 20pt left justified.</a:t>
            </a:r>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0E109EA1-A30D-9743-9DCC-41793B4C74E6}" type="slidenum">
              <a:rPr lang="en-US" smtClean="0"/>
              <a:pPr/>
              <a:t>‹#›</a:t>
            </a:fld>
            <a:endParaRPr lang="en-US" dirty="0"/>
          </a:p>
        </p:txBody>
      </p:sp>
    </p:spTree>
    <p:extLst>
      <p:ext uri="{BB962C8B-B14F-4D97-AF65-F5344CB8AC3E}">
        <p14:creationId xmlns:p14="http://schemas.microsoft.com/office/powerpoint/2010/main" val="140525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marL="342900" indent="-342900">
              <a:lnSpc>
                <a:spcPct val="100000"/>
              </a:lnSpc>
              <a:buSzPct val="110000"/>
            </a:pPr>
            <a:r>
              <a:rPr lang="en-US" sz="2000" dirty="0"/>
              <a:t>Use Two Column Content Slide</a:t>
            </a:r>
          </a:p>
          <a:p>
            <a:pPr marL="342900" indent="-342900">
              <a:lnSpc>
                <a:spcPct val="100000"/>
              </a:lnSpc>
              <a:buSzPct val="110000"/>
            </a:pPr>
            <a:r>
              <a:rPr lang="en-US" sz="2000" dirty="0"/>
              <a:t>Text is Arial at 20pt</a:t>
            </a:r>
          </a:p>
          <a:p>
            <a:pPr marL="342900" indent="-342900">
              <a:lnSpc>
                <a:spcPct val="100000"/>
              </a:lnSpc>
              <a:buSzPct val="110000"/>
            </a:pPr>
            <a:r>
              <a:rPr lang="en-US" sz="2000" dirty="0"/>
              <a:t>Character Spacing is Normal</a:t>
            </a:r>
          </a:p>
          <a:p>
            <a:pPr marL="342900" indent="-342900">
              <a:lnSpc>
                <a:spcPct val="100000"/>
              </a:lnSpc>
              <a:buSzPct val="110000"/>
            </a:pPr>
            <a:r>
              <a:rPr lang="en-US" sz="2000" dirty="0"/>
              <a:t>Gold Text Bullet</a:t>
            </a:r>
          </a:p>
          <a:p>
            <a:pPr marL="342900" indent="-342900">
              <a:lnSpc>
                <a:spcPct val="100000"/>
              </a:lnSpc>
              <a:buSzPct val="110000"/>
            </a:pPr>
            <a:r>
              <a:rPr lang="en-US" sz="2000" dirty="0"/>
              <a:t>Line Spacing is 1</a:t>
            </a:r>
          </a:p>
          <a:p>
            <a:pPr marL="342900" indent="-342900">
              <a:lnSpc>
                <a:spcPct val="100000"/>
              </a:lnSpc>
              <a:buSzPct val="110000"/>
            </a:pPr>
            <a:r>
              <a:rPr lang="en-US" sz="2000" dirty="0"/>
              <a:t>How to Treat Sub-Bullet Points</a:t>
            </a:r>
          </a:p>
          <a:p>
            <a:pPr lvl="1">
              <a:lnSpc>
                <a:spcPct val="100000"/>
              </a:lnSpc>
              <a:buSzPct val="110000"/>
            </a:pPr>
            <a:r>
              <a:rPr lang="en-US" sz="1600" dirty="0"/>
              <a:t>Sub-Bullet Indent once, Arial at 16pt </a:t>
            </a:r>
          </a:p>
          <a:p>
            <a:pPr lvl="1">
              <a:lnSpc>
                <a:spcPct val="100000"/>
              </a:lnSpc>
              <a:buSzPct val="110000"/>
            </a:pPr>
            <a:r>
              <a:rPr lang="en-US" sz="1600" dirty="0"/>
              <a:t>Sub-Bullet Indent once, Arial at 16pt </a:t>
            </a:r>
            <a:endParaRPr lang="en-US" sz="2000" dirty="0"/>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0E109EA1-A30D-9743-9DCC-41793B4C74E6}" type="slidenum">
              <a:rPr lang="en-US" smtClean="0"/>
              <a:pPr/>
              <a:t>‹#›</a:t>
            </a:fld>
            <a:endParaRPr lang="en-US" dirty="0"/>
          </a:p>
        </p:txBody>
      </p:sp>
      <p:pic>
        <p:nvPicPr>
          <p:cNvPr id="5" name="Picture 4">
            <a:extLst>
              <a:ext uri="{FF2B5EF4-FFF2-40B4-BE49-F238E27FC236}">
                <a16:creationId xmlns:a16="http://schemas.microsoft.com/office/drawing/2014/main" id="{CB275CD5-F16B-3B7E-4E55-435CF96033BB}"/>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031" r="13297"/>
          <a:stretch/>
        </p:blipFill>
        <p:spPr>
          <a:xfrm>
            <a:off x="7129448" y="344765"/>
            <a:ext cx="5062552" cy="5770286"/>
          </a:xfrm>
          <a:prstGeom prst="rect">
            <a:avLst/>
          </a:prstGeom>
        </p:spPr>
      </p:pic>
    </p:spTree>
    <p:extLst>
      <p:ext uri="{BB962C8B-B14F-4D97-AF65-F5344CB8AC3E}">
        <p14:creationId xmlns:p14="http://schemas.microsoft.com/office/powerpoint/2010/main" val="1273739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body copy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marL="0" indent="0">
              <a:lnSpc>
                <a:spcPct val="100000"/>
              </a:lnSpc>
              <a:buNone/>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 Body copy text is Arial 20pt left justified. Body copy text is Arial 20pt left justified.</a:t>
            </a:r>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0E109EA1-A30D-9743-9DCC-41793B4C74E6}" type="slidenum">
              <a:rPr lang="en-US" smtClean="0"/>
              <a:pPr/>
              <a:t>‹#›</a:t>
            </a:fld>
            <a:endParaRPr lang="en-US" dirty="0"/>
          </a:p>
        </p:txBody>
      </p:sp>
      <p:pic>
        <p:nvPicPr>
          <p:cNvPr id="5" name="Picture 4">
            <a:extLst>
              <a:ext uri="{FF2B5EF4-FFF2-40B4-BE49-F238E27FC236}">
                <a16:creationId xmlns:a16="http://schemas.microsoft.com/office/drawing/2014/main" id="{CADA0DEF-CAB8-560F-7B3F-D38A387A3413}"/>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031" r="13297"/>
          <a:stretch/>
        </p:blipFill>
        <p:spPr>
          <a:xfrm>
            <a:off x="7129448" y="344765"/>
            <a:ext cx="5062552" cy="5770286"/>
          </a:xfrm>
          <a:prstGeom prst="rect">
            <a:avLst/>
          </a:prstGeom>
        </p:spPr>
      </p:pic>
    </p:spTree>
    <p:extLst>
      <p:ext uri="{BB962C8B-B14F-4D97-AF65-F5344CB8AC3E}">
        <p14:creationId xmlns:p14="http://schemas.microsoft.com/office/powerpoint/2010/main" val="2982572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79F4-9B84-184C-8BB3-7A38D9094590}"/>
              </a:ext>
            </a:extLst>
          </p:cNvPr>
          <p:cNvSpPr>
            <a:spLocks noGrp="1"/>
          </p:cNvSpPr>
          <p:nvPr>
            <p:ph type="title" hasCustomPrompt="1"/>
          </p:nvPr>
        </p:nvSpPr>
        <p:spPr>
          <a:xfrm>
            <a:off x="822960" y="365760"/>
            <a:ext cx="9892748" cy="877266"/>
          </a:xfrm>
          <a:prstGeom prst="rect">
            <a:avLst/>
          </a:prstGeom>
        </p:spPr>
        <p:txBody>
          <a:bodyPr/>
          <a:lstStyle/>
          <a:p>
            <a:r>
              <a:rPr lang="en-US" dirty="0"/>
              <a:t>Title – Arial Bold 40 </a:t>
            </a:r>
            <a:r>
              <a:rPr lang="en-US" dirty="0" err="1"/>
              <a:t>pt</a:t>
            </a:r>
            <a:endParaRPr lang="en-US" dirty="0"/>
          </a:p>
        </p:txBody>
      </p:sp>
      <p:sp>
        <p:nvSpPr>
          <p:cNvPr id="3" name="Slide Number Placeholder 2">
            <a:extLst>
              <a:ext uri="{FF2B5EF4-FFF2-40B4-BE49-F238E27FC236}">
                <a16:creationId xmlns:a16="http://schemas.microsoft.com/office/drawing/2014/main" id="{5565B34D-C2D9-9842-8A76-C94BA6B57B35}"/>
              </a:ext>
            </a:extLst>
          </p:cNvPr>
          <p:cNvSpPr>
            <a:spLocks noGrp="1"/>
          </p:cNvSpPr>
          <p:nvPr>
            <p:ph type="sldNum" sz="quarter" idx="10"/>
          </p:nvPr>
        </p:nvSpPr>
        <p:spPr/>
        <p:txBody>
          <a:bodyPr/>
          <a:lstStyle/>
          <a:p>
            <a:fld id="{0E109EA1-A30D-9743-9DCC-41793B4C74E6}" type="slidenum">
              <a:rPr lang="en-US" smtClean="0"/>
              <a:pPr/>
              <a:t>‹#›</a:t>
            </a:fld>
            <a:endParaRPr lang="en-US" dirty="0"/>
          </a:p>
        </p:txBody>
      </p:sp>
    </p:spTree>
    <p:extLst>
      <p:ext uri="{BB962C8B-B14F-4D97-AF65-F5344CB8AC3E}">
        <p14:creationId xmlns:p14="http://schemas.microsoft.com/office/powerpoint/2010/main" val="135102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79F4-9B84-184C-8BB3-7A38D9094590}"/>
              </a:ext>
            </a:extLst>
          </p:cNvPr>
          <p:cNvSpPr>
            <a:spLocks noGrp="1"/>
          </p:cNvSpPr>
          <p:nvPr>
            <p:ph type="title" hasCustomPrompt="1"/>
          </p:nvPr>
        </p:nvSpPr>
        <p:spPr>
          <a:xfrm>
            <a:off x="822960" y="365760"/>
            <a:ext cx="10204174" cy="877266"/>
          </a:xfrm>
          <a:prstGeom prst="rect">
            <a:avLst/>
          </a:prstGeom>
        </p:spPr>
        <p:txBody>
          <a:bodyPr/>
          <a:lstStyle/>
          <a:p>
            <a:r>
              <a:rPr lang="en-US" dirty="0"/>
              <a:t>Title – Arial Bold 40 </a:t>
            </a:r>
            <a:r>
              <a:rPr lang="en-US" dirty="0" err="1"/>
              <a:t>pt</a:t>
            </a:r>
            <a:endParaRPr lang="en-US" dirty="0"/>
          </a:p>
        </p:txBody>
      </p:sp>
      <p:pic>
        <p:nvPicPr>
          <p:cNvPr id="18" name="Picture 17">
            <a:extLst>
              <a:ext uri="{FF2B5EF4-FFF2-40B4-BE49-F238E27FC236}">
                <a16:creationId xmlns:a16="http://schemas.microsoft.com/office/drawing/2014/main" id="{E81EA6F9-9853-994E-9691-56DDAEFB6460}"/>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031" r="15894"/>
          <a:stretch/>
        </p:blipFill>
        <p:spPr>
          <a:xfrm>
            <a:off x="7285343" y="344765"/>
            <a:ext cx="4906657" cy="5763142"/>
          </a:xfrm>
          <a:prstGeom prst="rect">
            <a:avLst/>
          </a:prstGeom>
        </p:spPr>
      </p:pic>
      <p:sp>
        <p:nvSpPr>
          <p:cNvPr id="3" name="Slide Number Placeholder 2">
            <a:extLst>
              <a:ext uri="{FF2B5EF4-FFF2-40B4-BE49-F238E27FC236}">
                <a16:creationId xmlns:a16="http://schemas.microsoft.com/office/drawing/2014/main" id="{B956321F-BCFD-A544-9480-FBBD0CC0E9BE}"/>
              </a:ext>
            </a:extLst>
          </p:cNvPr>
          <p:cNvSpPr>
            <a:spLocks noGrp="1"/>
          </p:cNvSpPr>
          <p:nvPr>
            <p:ph type="sldNum" sz="quarter" idx="10"/>
          </p:nvPr>
        </p:nvSpPr>
        <p:spPr/>
        <p:txBody>
          <a:bodyPr/>
          <a:lstStyle/>
          <a:p>
            <a:fld id="{0E109EA1-A30D-9743-9DCC-41793B4C74E6}" type="slidenum">
              <a:rPr lang="en-US" smtClean="0"/>
              <a:pPr/>
              <a:t>‹#›</a:t>
            </a:fld>
            <a:endParaRPr lang="en-US" dirty="0"/>
          </a:p>
        </p:txBody>
      </p:sp>
    </p:spTree>
    <p:extLst>
      <p:ext uri="{BB962C8B-B14F-4D97-AF65-F5344CB8AC3E}">
        <p14:creationId xmlns:p14="http://schemas.microsoft.com/office/powerpoint/2010/main" val="2112578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BBD74F-7B47-B54E-B53C-498ADC112666}"/>
              </a:ext>
            </a:extLst>
          </p:cNvPr>
          <p:cNvSpPr/>
          <p:nvPr userDrawn="1"/>
        </p:nvSpPr>
        <p:spPr>
          <a:xfrm>
            <a:off x="0" y="6176963"/>
            <a:ext cx="12192000" cy="6810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9615A8F3-B2CF-C645-AA8E-4D2F7A4B656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0" i="0" baseline="0">
                <a:solidFill>
                  <a:schemeClr val="bg1">
                    <a:lumMod val="50000"/>
                  </a:schemeClr>
                </a:solidFill>
                <a:latin typeface="Arial" panose="020B0604020202020204" pitchFamily="34" charset="0"/>
                <a:cs typeface="Arial" panose="020B0604020202020204" pitchFamily="34" charset="0"/>
              </a:defRPr>
            </a:lvl1pPr>
          </a:lstStyle>
          <a:p>
            <a:fld id="{0E109EA1-A30D-9743-9DCC-41793B4C74E6}" type="slidenum">
              <a:rPr lang="en-US" smtClean="0"/>
              <a:pPr/>
              <a:t>‹#›</a:t>
            </a:fld>
            <a:endParaRPr lang="en-US" dirty="0"/>
          </a:p>
        </p:txBody>
      </p:sp>
      <p:pic>
        <p:nvPicPr>
          <p:cNvPr id="16" name="Picture 15">
            <a:extLst>
              <a:ext uri="{FF2B5EF4-FFF2-40B4-BE49-F238E27FC236}">
                <a16:creationId xmlns:a16="http://schemas.microsoft.com/office/drawing/2014/main" id="{80B361CF-46BA-CC45-9442-12472E0807CB}"/>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8042381" y="6355765"/>
            <a:ext cx="2024974" cy="335168"/>
          </a:xfrm>
          <a:prstGeom prst="rect">
            <a:avLst/>
          </a:prstGeom>
        </p:spPr>
      </p:pic>
      <p:cxnSp>
        <p:nvCxnSpPr>
          <p:cNvPr id="17" name="Straight Connector 16">
            <a:extLst>
              <a:ext uri="{FF2B5EF4-FFF2-40B4-BE49-F238E27FC236}">
                <a16:creationId xmlns:a16="http://schemas.microsoft.com/office/drawing/2014/main" id="{4B126E66-B8E5-0645-84E7-4016D9391A29}"/>
              </a:ext>
            </a:extLst>
          </p:cNvPr>
          <p:cNvCxnSpPr/>
          <p:nvPr userDrawn="1"/>
        </p:nvCxnSpPr>
        <p:spPr>
          <a:xfrm>
            <a:off x="0" y="6179237"/>
            <a:ext cx="12192000" cy="0"/>
          </a:xfrm>
          <a:prstGeom prst="line">
            <a:avLst/>
          </a:prstGeom>
          <a:ln w="9525">
            <a:solidFill>
              <a:srgbClr val="9E7E3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7CBF91-3D9D-5744-BE72-E29313CE4B99}"/>
              </a:ext>
            </a:extLst>
          </p:cNvPr>
          <p:cNvSpPr txBox="1"/>
          <p:nvPr userDrawn="1"/>
        </p:nvSpPr>
        <p:spPr>
          <a:xfrm>
            <a:off x="10314072" y="6368238"/>
            <a:ext cx="1256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dirty="0">
                <a:solidFill>
                  <a:schemeClr val="bg1">
                    <a:lumMod val="50000"/>
                  </a:schemeClr>
                </a:solidFill>
                <a:effectLst/>
                <a:latin typeface="Arial" panose="020B0604020202020204" pitchFamily="34" charset="0"/>
                <a:ea typeface="+mn-ea"/>
                <a:cs typeface="Arial" panose="020B0604020202020204" pitchFamily="34" charset="0"/>
              </a:rPr>
              <a:t>The academic core of Atrium Health</a:t>
            </a:r>
          </a:p>
        </p:txBody>
      </p:sp>
      <p:cxnSp>
        <p:nvCxnSpPr>
          <p:cNvPr id="4" name="Straight Connector 3">
            <a:extLst>
              <a:ext uri="{FF2B5EF4-FFF2-40B4-BE49-F238E27FC236}">
                <a16:creationId xmlns:a16="http://schemas.microsoft.com/office/drawing/2014/main" id="{86F45DA8-F4E0-A940-87D6-72934959BB43}"/>
              </a:ext>
            </a:extLst>
          </p:cNvPr>
          <p:cNvCxnSpPr>
            <a:cxnSpLocks/>
          </p:cNvCxnSpPr>
          <p:nvPr userDrawn="1"/>
        </p:nvCxnSpPr>
        <p:spPr>
          <a:xfrm>
            <a:off x="10249623" y="6382146"/>
            <a:ext cx="0" cy="322695"/>
          </a:xfrm>
          <a:prstGeom prst="line">
            <a:avLst/>
          </a:prstGeom>
          <a:ln w="9525"/>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userDrawn="1"/>
        </p:nvPicPr>
        <p:blipFill>
          <a:blip r:embed="rId18"/>
          <a:stretch>
            <a:fillRect/>
          </a:stretch>
        </p:blipFill>
        <p:spPr>
          <a:xfrm>
            <a:off x="-91977" y="-85649"/>
            <a:ext cx="12375953" cy="7029297"/>
          </a:xfrm>
          <a:prstGeom prst="rect">
            <a:avLst/>
          </a:prstGeom>
          <a:solidFill>
            <a:schemeClr val="bg1">
              <a:alpha val="0"/>
            </a:schemeClr>
          </a:solidFill>
        </p:spPr>
      </p:pic>
      <p:sp>
        <p:nvSpPr>
          <p:cNvPr id="9" name="Title Placeholder 1">
            <a:extLst>
              <a:ext uri="{FF2B5EF4-FFF2-40B4-BE49-F238E27FC236}">
                <a16:creationId xmlns:a16="http://schemas.microsoft.com/office/drawing/2014/main" id="{0AC5FA14-28EB-EC48-A23B-53FA6634936B}"/>
              </a:ext>
            </a:extLst>
          </p:cNvPr>
          <p:cNvSpPr>
            <a:spLocks noGrp="1"/>
          </p:cNvSpPr>
          <p:nvPr>
            <p:ph type="title"/>
          </p:nvPr>
        </p:nvSpPr>
        <p:spPr>
          <a:xfrm>
            <a:off x="822960" y="365760"/>
            <a:ext cx="10515600" cy="822960"/>
          </a:xfrm>
          <a:prstGeom prst="rect">
            <a:avLst/>
          </a:prstGeom>
        </p:spPr>
        <p:txBody>
          <a:bodyPr vert="horz" lIns="91440" tIns="45720" rIns="91440" bIns="45720" rtlCol="0" anchor="t" anchorCtr="0">
            <a:normAutofit/>
          </a:bodyPr>
          <a:lstStyle/>
          <a:p>
            <a:r>
              <a:rPr lang="en-US" dirty="0"/>
              <a:t>Title – Arial Bold 40pt</a:t>
            </a:r>
          </a:p>
        </p:txBody>
      </p:sp>
      <p:sp>
        <p:nvSpPr>
          <p:cNvPr id="11" name="Text Placeholder 2">
            <a:extLst>
              <a:ext uri="{FF2B5EF4-FFF2-40B4-BE49-F238E27FC236}">
                <a16:creationId xmlns:a16="http://schemas.microsoft.com/office/drawing/2014/main" id="{7982A3E0-C71D-634A-9871-F5B8FB720C8C}"/>
              </a:ext>
            </a:extLst>
          </p:cNvPr>
          <p:cNvSpPr>
            <a:spLocks noGrp="1"/>
          </p:cNvSpPr>
          <p:nvPr>
            <p:ph type="body" idx="1"/>
          </p:nvPr>
        </p:nvSpPr>
        <p:spPr>
          <a:xfrm>
            <a:off x="822960" y="1371600"/>
            <a:ext cx="10515600" cy="4389120"/>
          </a:xfrm>
          <a:prstGeom prst="rect">
            <a:avLst/>
          </a:prstGeom>
        </p:spPr>
        <p:txBody>
          <a:bodyPr vert="horz" lIns="91440" tIns="45720" rIns="91440" bIns="45720" rtlCol="0">
            <a:normAutofit/>
          </a:body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 Body copy text is Arial 20pt left justified. Body copy text is Arial 20pt left justified.</a:t>
            </a:r>
          </a:p>
        </p:txBody>
      </p:sp>
    </p:spTree>
    <p:extLst>
      <p:ext uri="{BB962C8B-B14F-4D97-AF65-F5344CB8AC3E}">
        <p14:creationId xmlns:p14="http://schemas.microsoft.com/office/powerpoint/2010/main" val="1877498306"/>
      </p:ext>
    </p:extLst>
  </p:cSld>
  <p:clrMap bg1="lt1" tx1="dk1" bg2="lt2" tx2="dk2" accent1="accent1" accent2="accent2" accent3="accent3" accent4="accent4" accent5="accent5" accent6="accent6" hlink="hlink" folHlink="folHlink"/>
  <p:sldLayoutIdLst>
    <p:sldLayoutId id="2147483688" r:id="rId1"/>
    <p:sldLayoutId id="2147483692" r:id="rId2"/>
    <p:sldLayoutId id="2147483698" r:id="rId3"/>
    <p:sldLayoutId id="2147483690" r:id="rId4"/>
    <p:sldLayoutId id="2147483699" r:id="rId5"/>
    <p:sldLayoutId id="2147483700" r:id="rId6"/>
    <p:sldLayoutId id="2147483701" r:id="rId7"/>
    <p:sldLayoutId id="2147483693" r:id="rId8"/>
    <p:sldLayoutId id="2147483694" r:id="rId9"/>
    <p:sldLayoutId id="2147483696" r:id="rId10"/>
    <p:sldLayoutId id="2147483702" r:id="rId11"/>
    <p:sldLayoutId id="2147483697" r:id="rId12"/>
    <p:sldLayoutId id="2147483703" r:id="rId13"/>
    <p:sldLayoutId id="2147483707" r:id="rId14"/>
    <p:sldLayoutId id="2147483717" r:id="rId15"/>
  </p:sldLayoutIdLst>
  <p:hf hdr="0"/>
  <p:txStyles>
    <p:titleStyle>
      <a:lvl1pPr algn="l" defTabSz="914400" rtl="0" eaLnBrk="1" latinLnBrk="0" hangingPunct="1">
        <a:lnSpc>
          <a:spcPct val="90000"/>
        </a:lnSpc>
        <a:spcBef>
          <a:spcPct val="0"/>
        </a:spcBef>
        <a:buNone/>
        <a:defRPr sz="4000" b="1" kern="120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7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Digital Image Processing</a:t>
            </a:r>
          </a:p>
        </p:txBody>
      </p:sp>
      <p:sp>
        <p:nvSpPr>
          <p:cNvPr id="3" name="Subtitle 2"/>
          <p:cNvSpPr>
            <a:spLocks noGrp="1"/>
          </p:cNvSpPr>
          <p:nvPr>
            <p:ph type="subTitle" idx="1"/>
          </p:nvPr>
        </p:nvSpPr>
        <p:spPr/>
        <p:txBody>
          <a:bodyPr/>
          <a:lstStyle/>
          <a:p>
            <a:r>
              <a:rPr lang="en-US" dirty="0"/>
              <a:t>Ziyu Su</a:t>
            </a:r>
          </a:p>
        </p:txBody>
      </p:sp>
      <p:sp>
        <p:nvSpPr>
          <p:cNvPr id="4" name="Slide Number Placeholder 3"/>
          <p:cNvSpPr>
            <a:spLocks noGrp="1"/>
          </p:cNvSpPr>
          <p:nvPr>
            <p:ph type="sldNum" sz="quarter" idx="4294967295"/>
          </p:nvPr>
        </p:nvSpPr>
        <p:spPr>
          <a:xfrm>
            <a:off x="0" y="6356350"/>
            <a:ext cx="2743200" cy="365125"/>
          </a:xfrm>
        </p:spPr>
        <p:txBody>
          <a:bodyPr/>
          <a:lstStyle/>
          <a:p>
            <a:fld id="{0E109EA1-A30D-9743-9DCC-41793B4C74E6}" type="slidenum">
              <a:rPr lang="en-US" smtClean="0"/>
              <a:pPr/>
              <a:t>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707" y="3187617"/>
            <a:ext cx="2305285" cy="2305285"/>
          </a:xfrm>
          <a:prstGeom prst="rect">
            <a:avLst/>
          </a:prstGeom>
        </p:spPr>
      </p:pic>
    </p:spTree>
    <p:extLst>
      <p:ext uri="{BB962C8B-B14F-4D97-AF65-F5344CB8AC3E}">
        <p14:creationId xmlns:p14="http://schemas.microsoft.com/office/powerpoint/2010/main" val="2707233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p:sp>
        <p:nvSpPr>
          <p:cNvPr id="3" name="Content Placeholder 2"/>
          <p:cNvSpPr>
            <a:spLocks noGrp="1"/>
          </p:cNvSpPr>
          <p:nvPr>
            <p:ph idx="1"/>
          </p:nvPr>
        </p:nvSpPr>
        <p:spPr/>
        <p:txBody>
          <a:bodyPr/>
          <a:lstStyle/>
          <a:p>
            <a:r>
              <a:rPr lang="en-US" dirty="0"/>
              <a:t>Observe a moon surface image using histogram.</a:t>
            </a:r>
            <a:endParaRPr lang="en-US" dirty="0">
              <a:solidFill>
                <a:srgbClr val="FF0000"/>
              </a:solidFill>
            </a:endParaRPr>
          </a:p>
        </p:txBody>
      </p:sp>
      <p:pic>
        <p:nvPicPr>
          <p:cNvPr id="5" name="Picture 4"/>
          <p:cNvPicPr>
            <a:picLocks noChangeAspect="1"/>
          </p:cNvPicPr>
          <p:nvPr/>
        </p:nvPicPr>
        <p:blipFill>
          <a:blip r:embed="rId3"/>
          <a:stretch>
            <a:fillRect/>
          </a:stretch>
        </p:blipFill>
        <p:spPr>
          <a:xfrm>
            <a:off x="3815494" y="1858322"/>
            <a:ext cx="4555864" cy="2011680"/>
          </a:xfrm>
          <a:prstGeom prst="rect">
            <a:avLst/>
          </a:prstGeom>
        </p:spPr>
      </p:pic>
      <p:pic>
        <p:nvPicPr>
          <p:cNvPr id="7" name="Picture 6"/>
          <p:cNvPicPr>
            <a:picLocks noChangeAspect="1"/>
          </p:cNvPicPr>
          <p:nvPr/>
        </p:nvPicPr>
        <p:blipFill>
          <a:blip r:embed="rId4"/>
          <a:stretch>
            <a:fillRect/>
          </a:stretch>
        </p:blipFill>
        <p:spPr>
          <a:xfrm>
            <a:off x="3815494" y="4032220"/>
            <a:ext cx="4555864" cy="2011680"/>
          </a:xfrm>
          <a:prstGeom prst="rect">
            <a:avLst/>
          </a:prstGeom>
        </p:spPr>
      </p:pic>
      <p:sp>
        <p:nvSpPr>
          <p:cNvPr id="8" name="TextBox 7"/>
          <p:cNvSpPr txBox="1"/>
          <p:nvPr/>
        </p:nvSpPr>
        <p:spPr>
          <a:xfrm>
            <a:off x="2101362" y="2679496"/>
            <a:ext cx="1600200" cy="369332"/>
          </a:xfrm>
          <a:prstGeom prst="rect">
            <a:avLst/>
          </a:prstGeom>
          <a:noFill/>
        </p:spPr>
        <p:txBody>
          <a:bodyPr wrap="square" rtlCol="0">
            <a:spAutoFit/>
          </a:bodyPr>
          <a:lstStyle/>
          <a:p>
            <a:pPr algn="ctr"/>
            <a:r>
              <a:rPr lang="en-US" dirty="0"/>
              <a:t>Original</a:t>
            </a:r>
          </a:p>
        </p:txBody>
      </p:sp>
      <p:sp>
        <p:nvSpPr>
          <p:cNvPr id="9" name="TextBox 8"/>
          <p:cNvSpPr txBox="1"/>
          <p:nvPr/>
        </p:nvSpPr>
        <p:spPr>
          <a:xfrm>
            <a:off x="2101362" y="4853394"/>
            <a:ext cx="1600200" cy="646331"/>
          </a:xfrm>
          <a:prstGeom prst="rect">
            <a:avLst/>
          </a:prstGeom>
          <a:noFill/>
        </p:spPr>
        <p:txBody>
          <a:bodyPr wrap="square" rtlCol="0">
            <a:spAutoFit/>
          </a:bodyPr>
          <a:lstStyle/>
          <a:p>
            <a:pPr algn="ctr"/>
            <a:r>
              <a:rPr lang="en-US" dirty="0"/>
              <a:t>Contrast enhanced</a:t>
            </a:r>
          </a:p>
        </p:txBody>
      </p:sp>
    </p:spTree>
    <p:extLst>
      <p:ext uri="{BB962C8B-B14F-4D97-AF65-F5344CB8AC3E}">
        <p14:creationId xmlns:p14="http://schemas.microsoft.com/office/powerpoint/2010/main" val="3404344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p:sp>
        <p:nvSpPr>
          <p:cNvPr id="3" name="Content Placeholder 2"/>
          <p:cNvSpPr>
            <a:spLocks noGrp="1"/>
          </p:cNvSpPr>
          <p:nvPr>
            <p:ph idx="1"/>
          </p:nvPr>
        </p:nvSpPr>
        <p:spPr/>
        <p:txBody>
          <a:bodyPr/>
          <a:lstStyle/>
          <a:p>
            <a:r>
              <a:rPr lang="en-US" dirty="0"/>
              <a:t>Image </a:t>
            </a:r>
            <a:r>
              <a:rPr lang="en-US" dirty="0" err="1"/>
              <a:t>thresholding</a:t>
            </a:r>
            <a:r>
              <a:rPr lang="en-US" dirty="0"/>
              <a:t> to segment objects from an image.</a:t>
            </a:r>
          </a:p>
        </p:txBody>
      </p:sp>
      <p:pic>
        <p:nvPicPr>
          <p:cNvPr id="5" name="Picture 4"/>
          <p:cNvPicPr>
            <a:picLocks noChangeAspect="1"/>
          </p:cNvPicPr>
          <p:nvPr/>
        </p:nvPicPr>
        <p:blipFill>
          <a:blip r:embed="rId2"/>
          <a:stretch>
            <a:fillRect/>
          </a:stretch>
        </p:blipFill>
        <p:spPr>
          <a:xfrm>
            <a:off x="1776412" y="2214980"/>
            <a:ext cx="8639175" cy="3038475"/>
          </a:xfrm>
          <a:prstGeom prst="rect">
            <a:avLst/>
          </a:prstGeom>
        </p:spPr>
      </p:pic>
      <p:sp>
        <p:nvSpPr>
          <p:cNvPr id="4" name="TextBox 3"/>
          <p:cNvSpPr txBox="1"/>
          <p:nvPr/>
        </p:nvSpPr>
        <p:spPr>
          <a:xfrm>
            <a:off x="4981330" y="5325626"/>
            <a:ext cx="483577" cy="369332"/>
          </a:xfrm>
          <a:prstGeom prst="rect">
            <a:avLst/>
          </a:prstGeom>
          <a:noFill/>
        </p:spPr>
        <p:txBody>
          <a:bodyPr wrap="square" rtlCol="0">
            <a:spAutoFit/>
          </a:bodyPr>
          <a:lstStyle/>
          <a:p>
            <a:r>
              <a:rPr lang="en-US" dirty="0"/>
              <a:t>=0</a:t>
            </a:r>
          </a:p>
        </p:txBody>
      </p:sp>
      <p:sp>
        <p:nvSpPr>
          <p:cNvPr id="6" name="TextBox 5"/>
          <p:cNvSpPr txBox="1"/>
          <p:nvPr/>
        </p:nvSpPr>
        <p:spPr>
          <a:xfrm>
            <a:off x="5953369" y="5325626"/>
            <a:ext cx="709246" cy="369332"/>
          </a:xfrm>
          <a:prstGeom prst="rect">
            <a:avLst/>
          </a:prstGeom>
          <a:noFill/>
        </p:spPr>
        <p:txBody>
          <a:bodyPr wrap="square" rtlCol="0">
            <a:spAutoFit/>
          </a:bodyPr>
          <a:lstStyle/>
          <a:p>
            <a:r>
              <a:rPr lang="en-US" dirty="0"/>
              <a:t>=255</a:t>
            </a:r>
          </a:p>
        </p:txBody>
      </p:sp>
      <p:cxnSp>
        <p:nvCxnSpPr>
          <p:cNvPr id="8" name="Straight Connector 7"/>
          <p:cNvCxnSpPr/>
          <p:nvPr/>
        </p:nvCxnSpPr>
        <p:spPr>
          <a:xfrm>
            <a:off x="5622192" y="4996748"/>
            <a:ext cx="16608" cy="789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64907" y="5785757"/>
            <a:ext cx="483577" cy="369332"/>
          </a:xfrm>
          <a:prstGeom prst="rect">
            <a:avLst/>
          </a:prstGeom>
          <a:noFill/>
        </p:spPr>
        <p:txBody>
          <a:bodyPr wrap="square" rtlCol="0">
            <a:spAutoFit/>
          </a:bodyPr>
          <a:lstStyle/>
          <a:p>
            <a:r>
              <a:rPr lang="en-US" dirty="0"/>
              <a:t>75</a:t>
            </a:r>
          </a:p>
        </p:txBody>
      </p:sp>
    </p:spTree>
    <p:extLst>
      <p:ext uri="{BB962C8B-B14F-4D97-AF65-F5344CB8AC3E}">
        <p14:creationId xmlns:p14="http://schemas.microsoft.com/office/powerpoint/2010/main" val="35147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p:sp>
        <p:nvSpPr>
          <p:cNvPr id="3" name="Content Placeholder 2"/>
          <p:cNvSpPr>
            <a:spLocks noGrp="1"/>
          </p:cNvSpPr>
          <p:nvPr>
            <p:ph idx="1"/>
          </p:nvPr>
        </p:nvSpPr>
        <p:spPr/>
        <p:txBody>
          <a:bodyPr/>
          <a:lstStyle/>
          <a:p>
            <a:r>
              <a:rPr lang="en-US" dirty="0"/>
              <a:t>Image </a:t>
            </a:r>
            <a:r>
              <a:rPr lang="en-US" dirty="0" err="1"/>
              <a:t>thresholding</a:t>
            </a:r>
            <a:r>
              <a:rPr lang="en-US" dirty="0"/>
              <a:t> to segment objects from an image.</a:t>
            </a:r>
          </a:p>
          <a:p>
            <a:pPr lvl="1"/>
            <a:r>
              <a:rPr lang="en-US" dirty="0"/>
              <a:t>Try other thresholds, and see what you get.</a:t>
            </a:r>
          </a:p>
        </p:txBody>
      </p:sp>
      <p:pic>
        <p:nvPicPr>
          <p:cNvPr id="5" name="Picture 4"/>
          <p:cNvPicPr>
            <a:picLocks noChangeAspect="1"/>
          </p:cNvPicPr>
          <p:nvPr/>
        </p:nvPicPr>
        <p:blipFill>
          <a:blip r:embed="rId2"/>
          <a:stretch>
            <a:fillRect/>
          </a:stretch>
        </p:blipFill>
        <p:spPr>
          <a:xfrm>
            <a:off x="1776412" y="2532221"/>
            <a:ext cx="8639175" cy="3038475"/>
          </a:xfrm>
          <a:prstGeom prst="rect">
            <a:avLst/>
          </a:prstGeom>
        </p:spPr>
      </p:pic>
    </p:spTree>
    <p:extLst>
      <p:ext uri="{BB962C8B-B14F-4D97-AF65-F5344CB8AC3E}">
        <p14:creationId xmlns:p14="http://schemas.microsoft.com/office/powerpoint/2010/main" val="326936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p:sp>
        <p:nvSpPr>
          <p:cNvPr id="3" name="Content Placeholder 2"/>
          <p:cNvSpPr>
            <a:spLocks noGrp="1"/>
          </p:cNvSpPr>
          <p:nvPr>
            <p:ph idx="1"/>
          </p:nvPr>
        </p:nvSpPr>
        <p:spPr/>
        <p:txBody>
          <a:bodyPr/>
          <a:lstStyle/>
          <a:p>
            <a:r>
              <a:rPr lang="en-US" dirty="0"/>
              <a:t>Image </a:t>
            </a:r>
            <a:r>
              <a:rPr lang="en-US" dirty="0" err="1"/>
              <a:t>thresholding</a:t>
            </a:r>
            <a:r>
              <a:rPr lang="en-US" dirty="0"/>
              <a:t> to segment objects from an image.</a:t>
            </a:r>
          </a:p>
          <a:p>
            <a:pPr lvl="1"/>
            <a:r>
              <a:rPr lang="en-US" dirty="0"/>
              <a:t>More methods to perform segmentations:</a:t>
            </a:r>
          </a:p>
          <a:p>
            <a:pPr lvl="2"/>
            <a:r>
              <a:rPr lang="en-US" dirty="0"/>
              <a:t>Otsu </a:t>
            </a:r>
            <a:r>
              <a:rPr lang="en-US" dirty="0" err="1"/>
              <a:t>thresholding</a:t>
            </a:r>
            <a:endParaRPr lang="en-US" dirty="0"/>
          </a:p>
          <a:p>
            <a:pPr lvl="2"/>
            <a:r>
              <a:rPr lang="en-US" dirty="0"/>
              <a:t>Watershed</a:t>
            </a:r>
          </a:p>
          <a:p>
            <a:pPr lvl="2"/>
            <a:r>
              <a:rPr lang="en-US" dirty="0"/>
              <a:t>Deep learning models</a:t>
            </a:r>
          </a:p>
        </p:txBody>
      </p:sp>
      <p:pic>
        <p:nvPicPr>
          <p:cNvPr id="6" name="Picture 5"/>
          <p:cNvPicPr>
            <a:picLocks noChangeAspect="1"/>
          </p:cNvPicPr>
          <p:nvPr/>
        </p:nvPicPr>
        <p:blipFill>
          <a:blip r:embed="rId2"/>
          <a:stretch>
            <a:fillRect/>
          </a:stretch>
        </p:blipFill>
        <p:spPr>
          <a:xfrm>
            <a:off x="7252389" y="3200400"/>
            <a:ext cx="4086171" cy="2743200"/>
          </a:xfrm>
          <a:prstGeom prst="rect">
            <a:avLst/>
          </a:prstGeom>
        </p:spPr>
      </p:pic>
      <p:sp>
        <p:nvSpPr>
          <p:cNvPr id="7" name="TextBox 6"/>
          <p:cNvSpPr txBox="1"/>
          <p:nvPr/>
        </p:nvSpPr>
        <p:spPr>
          <a:xfrm>
            <a:off x="7267629" y="6176963"/>
            <a:ext cx="4086171" cy="307777"/>
          </a:xfrm>
          <a:prstGeom prst="rect">
            <a:avLst/>
          </a:prstGeom>
          <a:noFill/>
        </p:spPr>
        <p:txBody>
          <a:bodyPr wrap="square" rtlCol="0">
            <a:spAutoFit/>
          </a:bodyPr>
          <a:lstStyle/>
          <a:p>
            <a:pPr algn="ctr"/>
            <a:r>
              <a:rPr lang="en-US" sz="1400" dirty="0"/>
              <a:t>Segment anything model from Meta Research</a:t>
            </a:r>
          </a:p>
        </p:txBody>
      </p:sp>
    </p:spTree>
    <p:extLst>
      <p:ext uri="{BB962C8B-B14F-4D97-AF65-F5344CB8AC3E}">
        <p14:creationId xmlns:p14="http://schemas.microsoft.com/office/powerpoint/2010/main" val="2591909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Image rotation using geometric transformation.</a:t>
                </a:r>
              </a:p>
              <a:p>
                <a:pPr lvl="1"/>
                <a:r>
                  <a:rPr lang="en-US" dirty="0"/>
                  <a:t>Given a pixel coordinate on an image: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e>
                    </m:d>
                  </m:oMath>
                </a14:m>
                <a:r>
                  <a:rPr lang="en-US" b="0" dirty="0"/>
                  <a:t>. </a:t>
                </a:r>
                <a:endParaRPr lang="en-US" b="0" dirty="0">
                  <a:solidFill>
                    <a:srgbClr val="FF0000"/>
                  </a:solidFill>
                </a:endParaRPr>
              </a:p>
              <a:p>
                <a:pPr lvl="1"/>
                <a14:m>
                  <m:oMath xmlns:m="http://schemas.openxmlformats.org/officeDocument/2006/math">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mr>
                          <m:m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e>
                          </m:mr>
                        </m:m>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𝑎</m:t>
                              </m:r>
                            </m:e>
                            <m:e>
                              <m:r>
                                <a:rPr lang="en-US" i="1">
                                  <a:latin typeface="Cambria Math" panose="02040503050406030204" pitchFamily="18" charset="0"/>
                                </a:rPr>
                                <m:t>𝑏</m:t>
                              </m:r>
                            </m:e>
                          </m:mr>
                          <m:mr>
                            <m:e>
                              <m:r>
                                <a:rPr lang="en-US" i="1">
                                  <a:latin typeface="Cambria Math" panose="02040503050406030204" pitchFamily="18" charset="0"/>
                                </a:rPr>
                                <m:t>𝑐</m:t>
                              </m:r>
                            </m:e>
                            <m:e>
                              <m:r>
                                <a:rPr lang="en-US" i="1">
                                  <a:latin typeface="Cambria Math" panose="02040503050406030204" pitchFamily="18" charset="0"/>
                                </a:rPr>
                                <m:t>𝑑</m:t>
                              </m:r>
                            </m:e>
                          </m:mr>
                        </m:m>
                      </m:e>
                    </m:d>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𝑥</m:t>
                              </m:r>
                            </m:e>
                          </m:mr>
                          <m:mr>
                            <m:e>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𝑒</m:t>
                              </m:r>
                            </m:e>
                          </m:mr>
                          <m:mr>
                            <m:e>
                              <m:r>
                                <a:rPr lang="en-US" i="1">
                                  <a:latin typeface="Cambria Math" panose="02040503050406030204" pitchFamily="18" charset="0"/>
                                </a:rPr>
                                <m:t>𝑓</m:t>
                              </m:r>
                            </m:e>
                          </m:mr>
                        </m:m>
                      </m:e>
                    </m:d>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Rectangle 3"/>
          <p:cNvSpPr/>
          <p:nvPr/>
        </p:nvSpPr>
        <p:spPr>
          <a:xfrm>
            <a:off x="3613639" y="3777201"/>
            <a:ext cx="1371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94992" y="412889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8" name="Group 7"/>
          <p:cNvGrpSpPr/>
          <p:nvPr/>
        </p:nvGrpSpPr>
        <p:grpSpPr>
          <a:xfrm rot="2700000">
            <a:off x="7353300" y="3777201"/>
            <a:ext cx="1371600" cy="1371600"/>
            <a:chOff x="6623538" y="4255477"/>
            <a:chExt cx="1371600" cy="1371600"/>
          </a:xfrm>
        </p:grpSpPr>
        <p:sp>
          <p:nvSpPr>
            <p:cNvPr id="6" name="Rectangle 5"/>
            <p:cNvSpPr/>
            <p:nvPr/>
          </p:nvSpPr>
          <p:spPr>
            <a:xfrm>
              <a:off x="6623538" y="4255477"/>
              <a:ext cx="1371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904891" y="4607168"/>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10" name="Curved Connector 9"/>
          <p:cNvCxnSpPr>
            <a:stCxn id="5" idx="5"/>
            <a:endCxn id="7" idx="2"/>
          </p:cNvCxnSpPr>
          <p:nvPr/>
        </p:nvCxnSpPr>
        <p:spPr>
          <a:xfrm rot="5400000" flipH="1" flipV="1">
            <a:off x="5848113" y="2098020"/>
            <a:ext cx="233849" cy="3983994"/>
          </a:xfrm>
          <a:prstGeom prst="curvedConnector5">
            <a:avLst>
              <a:gd name="adj1" fmla="val 288922"/>
              <a:gd name="adj2" fmla="val 53134"/>
              <a:gd name="adj3" fmla="val 288993"/>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063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Image rotation using geometric transformation.</a:t>
                </a:r>
              </a:p>
              <a:p>
                <a:pPr lvl="1"/>
                <a14:m>
                  <m:oMath xmlns:m="http://schemas.openxmlformats.org/officeDocument/2006/math">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mr>
                          <m:m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plcHide m:val="on"/>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𝑐𝑜𝑠</m:t>
                              </m:r>
                              <m:r>
                                <a:rPr lang="en-US" b="0" i="1" smtClean="0">
                                  <a:latin typeface="Cambria Math" panose="02040503050406030204" pitchFamily="18" charset="0"/>
                                </a:rPr>
                                <m:t>𝜃</m:t>
                              </m:r>
                            </m:e>
                            <m:e>
                              <m:r>
                                <a:rPr lang="en-US" b="0" i="1" smtClean="0">
                                  <a:latin typeface="Cambria Math" panose="02040503050406030204" pitchFamily="18" charset="0"/>
                                </a:rPr>
                                <m:t>−</m:t>
                              </m:r>
                              <m:r>
                                <a:rPr lang="en-US" b="0" i="1" smtClean="0">
                                  <a:latin typeface="Cambria Math" panose="02040503050406030204" pitchFamily="18" charset="0"/>
                                </a:rPr>
                                <m:t>𝑠𝑖𝑛</m:t>
                              </m:r>
                              <m:r>
                                <a:rPr lang="en-US" b="0" i="1" smtClean="0">
                                  <a:latin typeface="Cambria Math" panose="02040503050406030204" pitchFamily="18" charset="0"/>
                                </a:rPr>
                                <m:t>𝜃</m:t>
                              </m:r>
                            </m:e>
                          </m:mr>
                          <m:mr>
                            <m:e>
                              <m:r>
                                <a:rPr lang="en-US" b="0" i="1" smtClean="0">
                                  <a:latin typeface="Cambria Math" panose="02040503050406030204" pitchFamily="18" charset="0"/>
                                </a:rPr>
                                <m:t>𝑠𝑖𝑛</m:t>
                              </m:r>
                              <m:r>
                                <a:rPr lang="en-US" b="0" i="1" smtClean="0">
                                  <a:latin typeface="Cambria Math" panose="02040503050406030204" pitchFamily="18" charset="0"/>
                                </a:rPr>
                                <m:t>𝜃</m:t>
                              </m:r>
                            </m:e>
                            <m:e>
                              <m:r>
                                <a:rPr lang="en-US" b="0" i="1" smtClean="0">
                                  <a:latin typeface="Cambria Math" panose="02040503050406030204" pitchFamily="18" charset="0"/>
                                </a:rPr>
                                <m:t>𝑐𝑜𝑠</m:t>
                              </m:r>
                              <m:r>
                                <a:rPr lang="en-US" b="0" i="1" smtClean="0">
                                  <a:latin typeface="Cambria Math" panose="02040503050406030204" pitchFamily="18" charset="0"/>
                                </a:rPr>
                                <m:t>𝜃</m:t>
                              </m:r>
                            </m:e>
                          </m:mr>
                        </m:m>
                      </m:e>
                    </m:d>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356610" y="2683070"/>
            <a:ext cx="5448300" cy="2705100"/>
          </a:xfrm>
          <a:prstGeom prst="rect">
            <a:avLst/>
          </a:prstGeom>
        </p:spPr>
      </p:pic>
    </p:spTree>
    <p:extLst>
      <p:ext uri="{BB962C8B-B14F-4D97-AF65-F5344CB8AC3E}">
        <p14:creationId xmlns:p14="http://schemas.microsoft.com/office/powerpoint/2010/main" val="427289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p:sp>
        <p:nvSpPr>
          <p:cNvPr id="3" name="Content Placeholder 2"/>
          <p:cNvSpPr>
            <a:spLocks noGrp="1"/>
          </p:cNvSpPr>
          <p:nvPr>
            <p:ph idx="1"/>
          </p:nvPr>
        </p:nvSpPr>
        <p:spPr/>
        <p:txBody>
          <a:bodyPr/>
          <a:lstStyle/>
          <a:p>
            <a:r>
              <a:rPr lang="en-US" dirty="0"/>
              <a:t>Image rotation using geometric transformation.</a:t>
            </a:r>
          </a:p>
          <a:p>
            <a:pPr lvl="1"/>
            <a:r>
              <a:rPr lang="en-US" dirty="0"/>
              <a:t>Rotate the image with different angles, and see the results</a:t>
            </a:r>
          </a:p>
        </p:txBody>
      </p:sp>
      <p:pic>
        <p:nvPicPr>
          <p:cNvPr id="11" name="Picture 10"/>
          <p:cNvPicPr>
            <a:picLocks noChangeAspect="1"/>
          </p:cNvPicPr>
          <p:nvPr/>
        </p:nvPicPr>
        <p:blipFill>
          <a:blip r:embed="rId2"/>
          <a:stretch>
            <a:fillRect/>
          </a:stretch>
        </p:blipFill>
        <p:spPr>
          <a:xfrm>
            <a:off x="3371850" y="2720392"/>
            <a:ext cx="5448300" cy="2705100"/>
          </a:xfrm>
          <a:prstGeom prst="rect">
            <a:avLst/>
          </a:prstGeom>
        </p:spPr>
      </p:pic>
    </p:spTree>
    <p:extLst>
      <p:ext uri="{BB962C8B-B14F-4D97-AF65-F5344CB8AC3E}">
        <p14:creationId xmlns:p14="http://schemas.microsoft.com/office/powerpoint/2010/main" val="4174638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p:sp>
        <p:nvSpPr>
          <p:cNvPr id="3" name="Content Placeholder 2"/>
          <p:cNvSpPr>
            <a:spLocks noGrp="1"/>
          </p:cNvSpPr>
          <p:nvPr>
            <p:ph idx="1"/>
          </p:nvPr>
        </p:nvSpPr>
        <p:spPr/>
        <p:txBody>
          <a:bodyPr/>
          <a:lstStyle/>
          <a:p>
            <a:r>
              <a:rPr lang="en-US" dirty="0"/>
              <a:t>Image convolution with kernel. </a:t>
            </a:r>
            <a:endParaRPr lang="en-US" dirty="0">
              <a:solidFill>
                <a:srgbClr val="FF0000"/>
              </a:solidFill>
            </a:endParaRPr>
          </a:p>
          <a:p>
            <a:pPr lvl="1"/>
            <a:r>
              <a:rPr lang="en-US" dirty="0"/>
              <a:t>1-D example</a:t>
            </a:r>
          </a:p>
          <a:p>
            <a:pPr lvl="1"/>
            <a:endParaRPr lang="en-US" dirty="0"/>
          </a:p>
        </p:txBody>
      </p:sp>
      <p:sp>
        <p:nvSpPr>
          <p:cNvPr id="5" name="TextBox 4"/>
          <p:cNvSpPr txBox="1"/>
          <p:nvPr/>
        </p:nvSpPr>
        <p:spPr>
          <a:xfrm>
            <a:off x="4390291" y="6293975"/>
            <a:ext cx="3411415" cy="369332"/>
          </a:xfrm>
          <a:prstGeom prst="rect">
            <a:avLst/>
          </a:prstGeom>
          <a:noFill/>
        </p:spPr>
        <p:txBody>
          <a:bodyPr wrap="square" rtlCol="0">
            <a:spAutoFit/>
          </a:bodyPr>
          <a:lstStyle/>
          <a:p>
            <a:pPr algn="ctr"/>
            <a:r>
              <a:rPr lang="en-US" dirty="0"/>
              <a:t>Kernel moving on a vector</a:t>
            </a:r>
          </a:p>
        </p:txBody>
      </p:sp>
      <p:pic>
        <p:nvPicPr>
          <p:cNvPr id="3074" name="Picture 2" descr="Time Series &amp; torch #1 – Training a network to compute moving average |  R-blogger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78631" y="2485411"/>
            <a:ext cx="4634734" cy="3085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55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p:sp>
        <p:nvSpPr>
          <p:cNvPr id="3" name="Content Placeholder 2"/>
          <p:cNvSpPr>
            <a:spLocks noGrp="1"/>
          </p:cNvSpPr>
          <p:nvPr>
            <p:ph idx="1"/>
          </p:nvPr>
        </p:nvSpPr>
        <p:spPr/>
        <p:txBody>
          <a:bodyPr/>
          <a:lstStyle/>
          <a:p>
            <a:r>
              <a:rPr lang="en-US" dirty="0"/>
              <a:t>Image convolution with kernel. </a:t>
            </a:r>
          </a:p>
          <a:p>
            <a:pPr lvl="1"/>
            <a:r>
              <a:rPr lang="en-US" dirty="0"/>
              <a:t>Image is a 2-D data:</a:t>
            </a:r>
          </a:p>
          <a:p>
            <a:pPr lvl="1"/>
            <a:endParaRPr lang="en-US" dirty="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9566" y="1971128"/>
            <a:ext cx="4052867" cy="4060331"/>
          </a:xfrm>
          <a:prstGeom prst="rect">
            <a:avLst/>
          </a:prstGeom>
        </p:spPr>
      </p:pic>
      <p:sp>
        <p:nvSpPr>
          <p:cNvPr id="5" name="TextBox 4"/>
          <p:cNvSpPr txBox="1"/>
          <p:nvPr/>
        </p:nvSpPr>
        <p:spPr>
          <a:xfrm>
            <a:off x="4390291" y="5296977"/>
            <a:ext cx="3411415" cy="369332"/>
          </a:xfrm>
          <a:prstGeom prst="rect">
            <a:avLst/>
          </a:prstGeom>
          <a:noFill/>
        </p:spPr>
        <p:txBody>
          <a:bodyPr wrap="square" rtlCol="0">
            <a:spAutoFit/>
          </a:bodyPr>
          <a:lstStyle/>
          <a:p>
            <a:pPr algn="ctr"/>
            <a:r>
              <a:rPr lang="en-US" dirty="0"/>
              <a:t>Kernel moving on the image</a:t>
            </a:r>
          </a:p>
        </p:txBody>
      </p:sp>
      <p:sp>
        <p:nvSpPr>
          <p:cNvPr id="6" name="TextBox 5"/>
          <p:cNvSpPr txBox="1"/>
          <p:nvPr/>
        </p:nvSpPr>
        <p:spPr>
          <a:xfrm>
            <a:off x="5372731" y="2634964"/>
            <a:ext cx="1239716" cy="369332"/>
          </a:xfrm>
          <a:prstGeom prst="rect">
            <a:avLst/>
          </a:prstGeom>
          <a:noFill/>
        </p:spPr>
        <p:txBody>
          <a:bodyPr wrap="square" rtlCol="0">
            <a:spAutoFit/>
          </a:bodyPr>
          <a:lstStyle/>
          <a:p>
            <a:pPr algn="ctr"/>
            <a:r>
              <a:rPr lang="en-US" b="0" dirty="0"/>
              <a:t>Kernel</a:t>
            </a:r>
            <a:endParaRPr lang="en-US" dirty="0"/>
          </a:p>
        </p:txBody>
      </p:sp>
      <p:sp>
        <p:nvSpPr>
          <p:cNvPr id="7" name="TextBox 6"/>
          <p:cNvSpPr txBox="1"/>
          <p:nvPr/>
        </p:nvSpPr>
        <p:spPr>
          <a:xfrm>
            <a:off x="3894362" y="2345582"/>
            <a:ext cx="1631409" cy="369332"/>
          </a:xfrm>
          <a:prstGeom prst="rect">
            <a:avLst/>
          </a:prstGeom>
          <a:noFill/>
        </p:spPr>
        <p:txBody>
          <a:bodyPr wrap="square" rtlCol="0">
            <a:spAutoFit/>
          </a:bodyPr>
          <a:lstStyle/>
          <a:p>
            <a:pPr algn="ctr"/>
            <a:r>
              <a:rPr lang="en-US" b="0" dirty="0"/>
              <a:t>Image</a:t>
            </a:r>
            <a:endParaRPr lang="en-US" dirty="0"/>
          </a:p>
        </p:txBody>
      </p:sp>
      <p:sp>
        <p:nvSpPr>
          <p:cNvPr id="8" name="TextBox 7"/>
          <p:cNvSpPr txBox="1"/>
          <p:nvPr/>
        </p:nvSpPr>
        <p:spPr>
          <a:xfrm>
            <a:off x="6462428" y="2819630"/>
            <a:ext cx="1660005" cy="369332"/>
          </a:xfrm>
          <a:prstGeom prst="rect">
            <a:avLst/>
          </a:prstGeom>
          <a:noFill/>
        </p:spPr>
        <p:txBody>
          <a:bodyPr wrap="square" rtlCol="0">
            <a:spAutoFit/>
          </a:bodyPr>
          <a:lstStyle/>
          <a:p>
            <a:pPr algn="ctr"/>
            <a:r>
              <a:rPr lang="en-US" dirty="0"/>
              <a:t>Feature</a:t>
            </a:r>
          </a:p>
        </p:txBody>
      </p:sp>
    </p:spTree>
    <p:extLst>
      <p:ext uri="{BB962C8B-B14F-4D97-AF65-F5344CB8AC3E}">
        <p14:creationId xmlns:p14="http://schemas.microsoft.com/office/powerpoint/2010/main" val="1905197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Image convolution with kernel</a:t>
                </a:r>
              </a:p>
              <a:p>
                <a:pPr lvl="1"/>
                <a:r>
                  <a:rPr lang="en-US" dirty="0"/>
                  <a:t>Sobel kernels for edge detection: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𝑠𝑜𝑏𝑒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𝑣𝑒𝑟𝑡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plcHide m:val="on"/>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−2</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sobel</m:t>
                          </m:r>
                        </m:e>
                        <m:sub>
                          <m:r>
                            <m:rPr>
                              <m:sty m:val="p"/>
                            </m:rPr>
                            <a:rPr lang="en-US" b="0" i="0" smtClean="0">
                              <a:latin typeface="Cambria Math" panose="02040503050406030204" pitchFamily="18" charset="0"/>
                            </a:rPr>
                            <m:t>horiz</m:t>
                          </m:r>
                        </m:sub>
                      </m:sSub>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m:t>
                                </m:r>
                                <m:r>
                                  <a:rPr lang="en-US" i="1">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1</m:t>
                                </m:r>
                              </m:e>
                              <m:e>
                                <m:r>
                                  <a:rPr lang="en-US" b="0" i="1" smtClean="0">
                                    <a:latin typeface="Cambria Math" panose="02040503050406030204" pitchFamily="18" charset="0"/>
                                  </a:rPr>
                                  <m:t>2</m:t>
                                </m:r>
                              </m:e>
                              <m:e>
                                <m:r>
                                  <a:rPr lang="en-US" i="1">
                                    <a:latin typeface="Cambria Math" panose="02040503050406030204" pitchFamily="18" charset="0"/>
                                  </a:rPr>
                                  <m:t>1</m:t>
                                </m:r>
                              </m:e>
                            </m:mr>
                          </m:m>
                        </m:e>
                      </m:d>
                    </m:oMath>
                  </m:oMathPara>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5947" y="3170870"/>
            <a:ext cx="3169400" cy="3175237"/>
          </a:xfrm>
          <a:prstGeom prst="rect">
            <a:avLst/>
          </a:prstGeom>
        </p:spPr>
      </p:pic>
    </p:spTree>
    <p:extLst>
      <p:ext uri="{BB962C8B-B14F-4D97-AF65-F5344CB8AC3E}">
        <p14:creationId xmlns:p14="http://schemas.microsoft.com/office/powerpoint/2010/main" val="806830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processing for medicine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3471" y="1563172"/>
            <a:ext cx="1763486" cy="1763486"/>
          </a:xfrm>
        </p:spPr>
      </p:pic>
      <p:sp>
        <p:nvSpPr>
          <p:cNvPr id="7" name="TextBox 6"/>
          <p:cNvSpPr txBox="1"/>
          <p:nvPr/>
        </p:nvSpPr>
        <p:spPr>
          <a:xfrm>
            <a:off x="2163471" y="3341730"/>
            <a:ext cx="1772817" cy="369332"/>
          </a:xfrm>
          <a:prstGeom prst="rect">
            <a:avLst/>
          </a:prstGeom>
          <a:noFill/>
        </p:spPr>
        <p:txBody>
          <a:bodyPr wrap="square" rtlCol="0">
            <a:spAutoFit/>
          </a:bodyPr>
          <a:lstStyle/>
          <a:p>
            <a:pPr algn="ctr"/>
            <a:r>
              <a:rPr lang="en-US" b="1" dirty="0"/>
              <a:t>Tumor detection</a:t>
            </a:r>
          </a:p>
        </p:txBody>
      </p:sp>
      <p:sp>
        <p:nvSpPr>
          <p:cNvPr id="9" name="TextBox 8"/>
          <p:cNvSpPr txBox="1"/>
          <p:nvPr/>
        </p:nvSpPr>
        <p:spPr>
          <a:xfrm>
            <a:off x="1379982" y="5632030"/>
            <a:ext cx="3330463" cy="369332"/>
          </a:xfrm>
          <a:prstGeom prst="rect">
            <a:avLst/>
          </a:prstGeom>
          <a:noFill/>
        </p:spPr>
        <p:txBody>
          <a:bodyPr wrap="square" rtlCol="0">
            <a:spAutoFit/>
          </a:bodyPr>
          <a:lstStyle/>
          <a:p>
            <a:pPr algn="ctr"/>
            <a:r>
              <a:rPr lang="en-US" b="1" dirty="0" smtClean="0"/>
              <a:t>Brain cancer detection [1]</a:t>
            </a:r>
            <a:endParaRPr lang="en-US" b="1" dirty="0"/>
          </a:p>
        </p:txBody>
      </p:sp>
      <p:pic>
        <p:nvPicPr>
          <p:cNvPr id="1030" name="Picture 6" descr="Fig. 3"/>
          <p:cNvPicPr>
            <a:picLocks noChangeAspect="1" noChangeArrowheads="1"/>
          </p:cNvPicPr>
          <p:nvPr/>
        </p:nvPicPr>
        <p:blipFill rotWithShape="1">
          <a:blip r:embed="rId3">
            <a:extLst>
              <a:ext uri="{28A0092B-C50C-407E-A947-70E740481C1C}">
                <a14:useLocalDpi xmlns:a14="http://schemas.microsoft.com/office/drawing/2010/main" val="0"/>
              </a:ext>
            </a:extLst>
          </a:blip>
          <a:srcRect l="86124" t="53837" r="2120" b="21469"/>
          <a:stretch/>
        </p:blipFill>
        <p:spPr bwMode="auto">
          <a:xfrm>
            <a:off x="2163471" y="3856268"/>
            <a:ext cx="1763486" cy="17490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6489" y="6139543"/>
            <a:ext cx="5943600" cy="600164"/>
          </a:xfrm>
          <a:prstGeom prst="rect">
            <a:avLst/>
          </a:prstGeom>
          <a:noFill/>
        </p:spPr>
        <p:txBody>
          <a:bodyPr wrap="square" rtlCol="0">
            <a:spAutoFit/>
          </a:bodyPr>
          <a:lstStyle/>
          <a:p>
            <a:pPr marL="228600" indent="-228600">
              <a:buAutoNum type="arabicPeriod"/>
            </a:pPr>
            <a:r>
              <a:rPr lang="en-US" sz="1100" dirty="0" smtClean="0"/>
              <a:t>Ma</a:t>
            </a:r>
            <a:r>
              <a:rPr lang="en-US" sz="1100" dirty="0"/>
              <a:t>, Jun, et al. "Segment anything in medical images." </a:t>
            </a:r>
            <a:r>
              <a:rPr lang="en-US" sz="1100" i="1" dirty="0"/>
              <a:t>Nature Communications</a:t>
            </a:r>
            <a:r>
              <a:rPr lang="en-US" sz="1100" dirty="0"/>
              <a:t> 15.1 (2024): 654</a:t>
            </a:r>
            <a:r>
              <a:rPr lang="en-US" sz="1100" dirty="0" smtClean="0"/>
              <a:t>.</a:t>
            </a:r>
          </a:p>
          <a:p>
            <a:pPr marL="228600" indent="-228600">
              <a:buAutoNum type="arabicPeriod"/>
            </a:pPr>
            <a:r>
              <a:rPr lang="en-US" sz="1100" dirty="0"/>
              <a:t>Xu, Han, </a:t>
            </a:r>
            <a:r>
              <a:rPr lang="en-US" sz="1100" dirty="0" err="1"/>
              <a:t>Jiteng</a:t>
            </a:r>
            <a:r>
              <a:rPr lang="en-US" sz="1100" dirty="0"/>
              <a:t> Yuan, and </a:t>
            </a:r>
            <a:r>
              <a:rPr lang="en-US" sz="1100" dirty="0" err="1"/>
              <a:t>Jiayi</a:t>
            </a:r>
            <a:r>
              <a:rPr lang="en-US" sz="1100" dirty="0"/>
              <a:t> Ma. "</a:t>
            </a:r>
            <a:r>
              <a:rPr lang="en-US" sz="1100" dirty="0" err="1"/>
              <a:t>Murf</a:t>
            </a:r>
            <a:r>
              <a:rPr lang="en-US" sz="1100" dirty="0"/>
              <a:t>: Mutually reinforcing multi-modal image registration and fusion." IEEE transactions on pattern analysis and machine intelligence (2023).</a:t>
            </a:r>
          </a:p>
        </p:txBody>
      </p:sp>
      <p:pic>
        <p:nvPicPr>
          <p:cNvPr id="13"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b="31340"/>
          <a:stretch/>
        </p:blipFill>
        <p:spPr>
          <a:xfrm>
            <a:off x="6277428" y="3943419"/>
            <a:ext cx="1812643" cy="1574725"/>
          </a:xfrm>
          <a:prstGeom prst="rect">
            <a:avLst/>
          </a:prstGeom>
          <a:ln>
            <a:solidFill>
              <a:schemeClr val="tx2"/>
            </a:solidFill>
          </a:ln>
        </p:spPr>
      </p:pic>
      <p:sp>
        <p:nvSpPr>
          <p:cNvPr id="10" name="TextBox 9"/>
          <p:cNvSpPr txBox="1"/>
          <p:nvPr/>
        </p:nvSpPr>
        <p:spPr>
          <a:xfrm>
            <a:off x="8873842" y="4546114"/>
            <a:ext cx="1352939" cy="369332"/>
          </a:xfrm>
          <a:prstGeom prst="rect">
            <a:avLst/>
          </a:prstGeom>
          <a:noFill/>
        </p:spPr>
        <p:txBody>
          <a:bodyPr wrap="square" rtlCol="0">
            <a:spAutoFit/>
          </a:bodyPr>
          <a:lstStyle/>
          <a:p>
            <a:r>
              <a:rPr lang="en-US" dirty="0" smtClean="0"/>
              <a:t>High risk</a:t>
            </a:r>
            <a:endParaRPr lang="en-US" dirty="0"/>
          </a:p>
        </p:txBody>
      </p:sp>
      <p:sp>
        <p:nvSpPr>
          <p:cNvPr id="11" name="Right Arrow 10"/>
          <p:cNvSpPr/>
          <p:nvPr/>
        </p:nvSpPr>
        <p:spPr>
          <a:xfrm>
            <a:off x="8272018" y="4602098"/>
            <a:ext cx="419877" cy="257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613889" y="5632030"/>
            <a:ext cx="3330463" cy="369332"/>
          </a:xfrm>
          <a:prstGeom prst="rect">
            <a:avLst/>
          </a:prstGeom>
          <a:noFill/>
        </p:spPr>
        <p:txBody>
          <a:bodyPr wrap="square" rtlCol="0">
            <a:spAutoFit/>
          </a:bodyPr>
          <a:lstStyle/>
          <a:p>
            <a:pPr algn="ctr"/>
            <a:r>
              <a:rPr lang="en-US" b="1" dirty="0" smtClean="0"/>
              <a:t>Recurrence risk prediction</a:t>
            </a:r>
            <a:endParaRPr lang="en-US" b="1" dirty="0"/>
          </a:p>
        </p:txBody>
      </p:sp>
      <p:pic>
        <p:nvPicPr>
          <p:cNvPr id="12" name="Picture 11"/>
          <p:cNvPicPr>
            <a:picLocks noChangeAspect="1"/>
          </p:cNvPicPr>
          <p:nvPr/>
        </p:nvPicPr>
        <p:blipFill rotWithShape="1">
          <a:blip r:embed="rId5"/>
          <a:srcRect t="1004" r="-216" b="53332"/>
          <a:stretch/>
        </p:blipFill>
        <p:spPr>
          <a:xfrm>
            <a:off x="6268486" y="1558534"/>
            <a:ext cx="1830525" cy="1763486"/>
          </a:xfrm>
          <a:prstGeom prst="rect">
            <a:avLst/>
          </a:prstGeom>
        </p:spPr>
      </p:pic>
      <p:pic>
        <p:nvPicPr>
          <p:cNvPr id="18" name="Picture 17"/>
          <p:cNvPicPr>
            <a:picLocks noChangeAspect="1"/>
          </p:cNvPicPr>
          <p:nvPr/>
        </p:nvPicPr>
        <p:blipFill rotWithShape="1">
          <a:blip r:embed="rId5"/>
          <a:srcRect t="53546" r="-216" b="307"/>
          <a:stretch/>
        </p:blipFill>
        <p:spPr>
          <a:xfrm>
            <a:off x="8864941" y="1558534"/>
            <a:ext cx="1806594" cy="1758848"/>
          </a:xfrm>
          <a:prstGeom prst="rect">
            <a:avLst/>
          </a:prstGeom>
        </p:spPr>
      </p:pic>
      <p:sp>
        <p:nvSpPr>
          <p:cNvPr id="19" name="Right Arrow 18"/>
          <p:cNvSpPr/>
          <p:nvPr/>
        </p:nvSpPr>
        <p:spPr>
          <a:xfrm>
            <a:off x="8279120" y="2316232"/>
            <a:ext cx="419877" cy="257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23826" y="3341730"/>
            <a:ext cx="3330463" cy="369332"/>
          </a:xfrm>
          <a:prstGeom prst="rect">
            <a:avLst/>
          </a:prstGeom>
          <a:noFill/>
        </p:spPr>
        <p:txBody>
          <a:bodyPr wrap="square" rtlCol="0">
            <a:spAutoFit/>
          </a:bodyPr>
          <a:lstStyle/>
          <a:p>
            <a:pPr algn="ctr"/>
            <a:r>
              <a:rPr lang="en-US" b="1" dirty="0" smtClean="0"/>
              <a:t>PET-CT alignment [2]</a:t>
            </a:r>
            <a:endParaRPr lang="en-US" b="1" dirty="0"/>
          </a:p>
        </p:txBody>
      </p:sp>
    </p:spTree>
    <p:extLst>
      <p:ext uri="{BB962C8B-B14F-4D97-AF65-F5344CB8AC3E}">
        <p14:creationId xmlns:p14="http://schemas.microsoft.com/office/powerpoint/2010/main" val="166566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p:sp>
        <p:nvSpPr>
          <p:cNvPr id="3" name="Content Placeholder 2"/>
          <p:cNvSpPr>
            <a:spLocks noGrp="1"/>
          </p:cNvSpPr>
          <p:nvPr>
            <p:ph idx="1"/>
          </p:nvPr>
        </p:nvSpPr>
        <p:spPr/>
        <p:txBody>
          <a:bodyPr/>
          <a:lstStyle/>
          <a:p>
            <a:r>
              <a:rPr lang="en-US" dirty="0"/>
              <a:t>Image convolution with kernel</a:t>
            </a:r>
          </a:p>
          <a:p>
            <a:pPr lvl="1"/>
            <a:r>
              <a:rPr lang="en-US" dirty="0"/>
              <a:t>Sobel kernels for edge detection:</a:t>
            </a:r>
          </a:p>
          <a:p>
            <a:pPr marL="457200" lvl="1" indent="0">
              <a:buNone/>
            </a:pPr>
            <a:endParaRPr lang="en-US" dirty="0"/>
          </a:p>
          <a:p>
            <a:pPr lvl="1"/>
            <a:endParaRPr lang="en-US" dirty="0"/>
          </a:p>
        </p:txBody>
      </p:sp>
      <p:pic>
        <p:nvPicPr>
          <p:cNvPr id="6" name="Picture 5"/>
          <p:cNvPicPr>
            <a:picLocks noChangeAspect="1"/>
          </p:cNvPicPr>
          <p:nvPr/>
        </p:nvPicPr>
        <p:blipFill>
          <a:blip r:embed="rId2"/>
          <a:stretch>
            <a:fillRect/>
          </a:stretch>
        </p:blipFill>
        <p:spPr>
          <a:xfrm>
            <a:off x="2843212" y="2339729"/>
            <a:ext cx="6505575" cy="2162175"/>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7646638" y="4581996"/>
                <a:ext cx="1441228"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−2</m:t>
                                </m:r>
                              </m:e>
                              <m:e>
                                <m:r>
                                  <a:rPr lang="en-US" i="1">
                                    <a:latin typeface="Cambria Math" panose="02040503050406030204" pitchFamily="18" charset="0"/>
                                  </a:rPr>
                                  <m:t>0</m:t>
                                </m:r>
                              </m:e>
                              <m:e>
                                <m:r>
                                  <a:rPr lang="en-US" i="1">
                                    <a:latin typeface="Cambria Math" panose="02040503050406030204" pitchFamily="18" charset="0"/>
                                  </a:rPr>
                                  <m:t>2</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7646638" y="4581996"/>
                <a:ext cx="1441228" cy="8249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75385" y="4581996"/>
                <a:ext cx="1787477" cy="823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b="0" i="1" smtClean="0">
                                    <a:latin typeface="Cambria Math" panose="02040503050406030204" pitchFamily="18" charset="0"/>
                                  </a:rPr>
                                  <m:t>−</m:t>
                                </m:r>
                                <m:r>
                                  <a:rPr lang="en-US" i="1">
                                    <a:latin typeface="Cambria Math" panose="02040503050406030204" pitchFamily="18" charset="0"/>
                                  </a:rPr>
                                  <m:t>2</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2</m:t>
                                </m:r>
                              </m:e>
                              <m:e>
                                <m:r>
                                  <a:rPr lang="en-US" i="1">
                                    <a:latin typeface="Cambria Math" panose="02040503050406030204" pitchFamily="18" charset="0"/>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375385" y="4581996"/>
                <a:ext cx="1787477" cy="82311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4496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Examples</a:t>
            </a:r>
          </a:p>
        </p:txBody>
      </p:sp>
      <p:sp>
        <p:nvSpPr>
          <p:cNvPr id="3" name="Content Placeholder 2"/>
          <p:cNvSpPr>
            <a:spLocks noGrp="1"/>
          </p:cNvSpPr>
          <p:nvPr>
            <p:ph idx="1"/>
          </p:nvPr>
        </p:nvSpPr>
        <p:spPr/>
        <p:txBody>
          <a:bodyPr/>
          <a:lstStyle/>
          <a:p>
            <a:r>
              <a:rPr lang="en-US"/>
              <a:t>https://github.com/wake-forest-ctsi/CALIBIR-boot-camp/tree/main/bootcamp_02/lecture_v2</a:t>
            </a:r>
            <a:endParaRPr lang="en-US" dirty="0"/>
          </a:p>
        </p:txBody>
      </p:sp>
      <p:sp>
        <p:nvSpPr>
          <p:cNvPr id="4" name="Slide Number Placeholder 3"/>
          <p:cNvSpPr>
            <a:spLocks noGrp="1"/>
          </p:cNvSpPr>
          <p:nvPr>
            <p:ph type="sldNum" sz="quarter" idx="10"/>
          </p:nvPr>
        </p:nvSpPr>
        <p:spPr/>
        <p:txBody>
          <a:bodyPr/>
          <a:lstStyle/>
          <a:p>
            <a:fld id="{0E109EA1-A30D-9743-9DCC-41793B4C74E6}" type="slidenum">
              <a:rPr lang="en-US" smtClean="0"/>
              <a:pPr/>
              <a:t>21</a:t>
            </a:fld>
            <a:endParaRPr lang="en-US" dirty="0"/>
          </a:p>
        </p:txBody>
      </p:sp>
    </p:spTree>
    <p:extLst>
      <p:ext uri="{BB962C8B-B14F-4D97-AF65-F5344CB8AC3E}">
        <p14:creationId xmlns:p14="http://schemas.microsoft.com/office/powerpoint/2010/main" val="1519138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Convolutional Neural Networks</a:t>
            </a:r>
          </a:p>
        </p:txBody>
      </p:sp>
      <p:sp>
        <p:nvSpPr>
          <p:cNvPr id="5" name="Text Placeholder 4"/>
          <p:cNvSpPr>
            <a:spLocks noGrp="1"/>
          </p:cNvSpPr>
          <p:nvPr>
            <p:ph type="subTitle" idx="1"/>
          </p:nvPr>
        </p:nvSpPr>
        <p:spPr/>
        <p:txBody>
          <a:bodyPr/>
          <a:lstStyle/>
          <a:p>
            <a:r>
              <a:rPr lang="en-US" dirty="0"/>
              <a:t>Ziyu Su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354" y="3448819"/>
            <a:ext cx="2305285" cy="2305285"/>
          </a:xfrm>
          <a:prstGeom prst="rect">
            <a:avLst/>
          </a:prstGeom>
        </p:spPr>
      </p:pic>
    </p:spTree>
    <p:extLst>
      <p:ext uri="{BB962C8B-B14F-4D97-AF65-F5344CB8AC3E}">
        <p14:creationId xmlns:p14="http://schemas.microsoft.com/office/powerpoint/2010/main" val="1839861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CNN?</a:t>
            </a:r>
          </a:p>
        </p:txBody>
      </p:sp>
      <p:sp>
        <p:nvSpPr>
          <p:cNvPr id="5" name="Content Placeholder 4"/>
          <p:cNvSpPr>
            <a:spLocks noGrp="1"/>
          </p:cNvSpPr>
          <p:nvPr>
            <p:ph idx="1"/>
          </p:nvPr>
        </p:nvSpPr>
        <p:spPr/>
        <p:txBody>
          <a:bodyPr>
            <a:normAutofit/>
          </a:bodyPr>
          <a:lstStyle/>
          <a:p>
            <a:r>
              <a:rPr lang="en-US" sz="2400" dirty="0"/>
              <a:t>Convolutional neural networks (CNN) is a class of neural network most commonly applied to analyze images.</a:t>
            </a:r>
          </a:p>
        </p:txBody>
      </p:sp>
    </p:spTree>
    <p:extLst>
      <p:ext uri="{BB962C8B-B14F-4D97-AF65-F5344CB8AC3E}">
        <p14:creationId xmlns:p14="http://schemas.microsoft.com/office/powerpoint/2010/main" val="207162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CNN?</a:t>
            </a:r>
          </a:p>
        </p:txBody>
      </p:sp>
      <p:sp>
        <p:nvSpPr>
          <p:cNvPr id="5" name="Content Placeholder 4"/>
          <p:cNvSpPr>
            <a:spLocks noGrp="1"/>
          </p:cNvSpPr>
          <p:nvPr>
            <p:ph idx="1"/>
          </p:nvPr>
        </p:nvSpPr>
        <p:spPr/>
        <p:txBody>
          <a:bodyPr>
            <a:normAutofit/>
          </a:bodyPr>
          <a:lstStyle/>
          <a:p>
            <a:r>
              <a:rPr lang="en-US" sz="2400" dirty="0"/>
              <a:t>Convolutional neural networks (CNN) is a class of neural network most commonly applied to analyze images.</a:t>
            </a:r>
          </a:p>
          <a:p>
            <a:r>
              <a:rPr lang="en-US" sz="2400" dirty="0"/>
              <a:t>Convolution kernels learned by deep learning strategy.</a:t>
            </a:r>
          </a:p>
          <a:p>
            <a:pPr lvl="1"/>
            <a:r>
              <a:rPr lang="en-US" sz="2000" dirty="0"/>
              <a:t>Traditional convolution kernels: Humanly defined. Limited by human bias.</a:t>
            </a:r>
          </a:p>
          <a:p>
            <a:pPr lvl="1"/>
            <a:r>
              <a:rPr lang="en-US" sz="2000" dirty="0"/>
              <a:t>CNN: Automatically learned. Improved feature extraction. </a:t>
            </a:r>
          </a:p>
        </p:txBody>
      </p:sp>
    </p:spTree>
    <p:extLst>
      <p:ext uri="{BB962C8B-B14F-4D97-AF65-F5344CB8AC3E}">
        <p14:creationId xmlns:p14="http://schemas.microsoft.com/office/powerpoint/2010/main" val="4097099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CNN?</a:t>
            </a:r>
          </a:p>
        </p:txBody>
      </p:sp>
      <p:sp>
        <p:nvSpPr>
          <p:cNvPr id="5" name="Content Placeholder 4"/>
          <p:cNvSpPr>
            <a:spLocks noGrp="1"/>
          </p:cNvSpPr>
          <p:nvPr>
            <p:ph idx="1"/>
          </p:nvPr>
        </p:nvSpPr>
        <p:spPr/>
        <p:txBody>
          <a:bodyPr/>
          <a:lstStyle/>
          <a:p>
            <a:r>
              <a:rPr lang="en-US" sz="2400" dirty="0"/>
              <a:t>Convolutional neural networks (CNN) is a class of neural network most commonly applied to analyze images.</a:t>
            </a:r>
          </a:p>
          <a:p>
            <a:r>
              <a:rPr lang="en-US" sz="2400" dirty="0"/>
              <a:t>Convolution kernels learned by deep learning strategy.</a:t>
            </a:r>
          </a:p>
          <a:p>
            <a:pPr lvl="1"/>
            <a:r>
              <a:rPr lang="en-US" sz="2000" dirty="0"/>
              <a:t>Traditional convolution kernels: Humanly defined. Limited by human bias.</a:t>
            </a:r>
          </a:p>
          <a:p>
            <a:pPr lvl="1"/>
            <a:r>
              <a:rPr lang="en-US" sz="2000" dirty="0"/>
              <a:t>CNN: Automatically learned. Improved feature extraction. </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640" y="3742359"/>
            <a:ext cx="5962720" cy="1781363"/>
          </a:xfrm>
          <a:prstGeom prst="rect">
            <a:avLst/>
          </a:prstGeom>
        </p:spPr>
      </p:pic>
      <p:sp>
        <p:nvSpPr>
          <p:cNvPr id="3" name="TextBox 2"/>
          <p:cNvSpPr txBox="1"/>
          <p:nvPr/>
        </p:nvSpPr>
        <p:spPr>
          <a:xfrm>
            <a:off x="4583723" y="6397108"/>
            <a:ext cx="3024554" cy="369332"/>
          </a:xfrm>
          <a:prstGeom prst="rect">
            <a:avLst/>
          </a:prstGeom>
          <a:noFill/>
        </p:spPr>
        <p:txBody>
          <a:bodyPr wrap="square" rtlCol="0">
            <a:spAutoFit/>
          </a:bodyPr>
          <a:lstStyle/>
          <a:p>
            <a:pPr algn="ctr"/>
            <a:r>
              <a:rPr lang="en-US" dirty="0"/>
              <a:t>LeNet-5 (</a:t>
            </a:r>
            <a:r>
              <a:rPr lang="en-US" dirty="0" err="1"/>
              <a:t>LeCun</a:t>
            </a:r>
            <a:r>
              <a:rPr lang="en-US" dirty="0"/>
              <a:t> et al., 1998)</a:t>
            </a:r>
          </a:p>
        </p:txBody>
      </p:sp>
    </p:spTree>
    <p:extLst>
      <p:ext uri="{BB962C8B-B14F-4D97-AF65-F5344CB8AC3E}">
        <p14:creationId xmlns:p14="http://schemas.microsoft.com/office/powerpoint/2010/main" val="321052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a:xfrm>
            <a:off x="838200" y="1825625"/>
            <a:ext cx="10515600" cy="539506"/>
          </a:xfrm>
        </p:spPr>
        <p:txBody>
          <a:bodyPr/>
          <a:lstStyle/>
          <a:p>
            <a:r>
              <a:rPr lang="en-US" dirty="0"/>
              <a:t>How does the convolution results look like? </a:t>
            </a:r>
          </a:p>
        </p:txBody>
      </p:sp>
      <p:pic>
        <p:nvPicPr>
          <p:cNvPr id="5" name="Picture 4"/>
          <p:cNvPicPr>
            <a:picLocks noChangeAspect="1"/>
          </p:cNvPicPr>
          <p:nvPr/>
        </p:nvPicPr>
        <p:blipFill>
          <a:blip r:embed="rId2"/>
          <a:stretch>
            <a:fillRect/>
          </a:stretch>
        </p:blipFill>
        <p:spPr>
          <a:xfrm>
            <a:off x="886924" y="3653572"/>
            <a:ext cx="1900236" cy="1900236"/>
          </a:xfrm>
          <a:prstGeom prst="rect">
            <a:avLst/>
          </a:prstGeom>
        </p:spPr>
      </p:pic>
      <p:sp>
        <p:nvSpPr>
          <p:cNvPr id="6" name="Rectangle 5"/>
          <p:cNvSpPr/>
          <p:nvPr/>
        </p:nvSpPr>
        <p:spPr>
          <a:xfrm>
            <a:off x="3555021" y="34202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07421" y="35726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59821" y="37250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12221" y="38774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64621" y="40298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17021" y="41822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68073" y="32982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20473" y="34506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472873" y="36030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625273" y="37554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77673" y="39078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930073" y="40602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82473" y="42126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234873" y="43650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87273" y="45174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539673" y="46698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914767">
            <a:off x="9447330" y="3102939"/>
            <a:ext cx="149470" cy="2804746"/>
          </a:xfrm>
          <a:prstGeom prst="rect">
            <a:avLst/>
          </a:prstGeom>
          <a:solidFill>
            <a:schemeClr val="bg2">
              <a:lumMod val="25000"/>
            </a:schemeClr>
          </a:solidFill>
          <a:ln>
            <a:solidFill>
              <a:schemeClr val="tx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0435" y="5066128"/>
            <a:ext cx="365760" cy="3657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97293" y="5274213"/>
            <a:ext cx="182880" cy="1828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3" idx="0"/>
            <a:endCxn id="24" idx="0"/>
          </p:cNvCxnSpPr>
          <p:nvPr/>
        </p:nvCxnSpPr>
        <p:spPr>
          <a:xfrm>
            <a:off x="2463315" y="5066128"/>
            <a:ext cx="3025418" cy="2080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3" idx="2"/>
            <a:endCxn id="24" idx="2"/>
          </p:cNvCxnSpPr>
          <p:nvPr/>
        </p:nvCxnSpPr>
        <p:spPr>
          <a:xfrm>
            <a:off x="2463315" y="5431888"/>
            <a:ext cx="3025418" cy="252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229279" y="5325208"/>
            <a:ext cx="91440" cy="91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24" idx="0"/>
            <a:endCxn id="30" idx="0"/>
          </p:cNvCxnSpPr>
          <p:nvPr/>
        </p:nvCxnSpPr>
        <p:spPr>
          <a:xfrm>
            <a:off x="5488733" y="5274213"/>
            <a:ext cx="2786266" cy="509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2"/>
            <a:endCxn id="30" idx="2"/>
          </p:cNvCxnSpPr>
          <p:nvPr/>
        </p:nvCxnSpPr>
        <p:spPr>
          <a:xfrm flipV="1">
            <a:off x="5488733" y="5416648"/>
            <a:ext cx="2786266" cy="404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0"/>
          </p:cNvCxnSpPr>
          <p:nvPr/>
        </p:nvCxnSpPr>
        <p:spPr>
          <a:xfrm>
            <a:off x="6625273" y="3298288"/>
            <a:ext cx="1981200" cy="2057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1" idx="2"/>
          </p:cNvCxnSpPr>
          <p:nvPr/>
        </p:nvCxnSpPr>
        <p:spPr>
          <a:xfrm flipV="1">
            <a:off x="7996873" y="5454748"/>
            <a:ext cx="2444261" cy="129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562496" y="4029808"/>
            <a:ext cx="791304" cy="369332"/>
          </a:xfrm>
          <a:prstGeom prst="rect">
            <a:avLst/>
          </a:prstGeom>
          <a:noFill/>
        </p:spPr>
        <p:txBody>
          <a:bodyPr wrap="square" rtlCol="0">
            <a:spAutoFit/>
          </a:bodyPr>
          <a:lstStyle/>
          <a:p>
            <a:r>
              <a:rPr lang="en-US" dirty="0"/>
              <a:t>Ship</a:t>
            </a:r>
          </a:p>
        </p:txBody>
      </p:sp>
      <p:cxnSp>
        <p:nvCxnSpPr>
          <p:cNvPr id="51" name="Straight Connector 50"/>
          <p:cNvCxnSpPr>
            <a:endCxn id="50" idx="1"/>
          </p:cNvCxnSpPr>
          <p:nvPr/>
        </p:nvCxnSpPr>
        <p:spPr>
          <a:xfrm>
            <a:off x="8634034" y="3520441"/>
            <a:ext cx="1928462" cy="6940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0" idx="1"/>
          </p:cNvCxnSpPr>
          <p:nvPr/>
        </p:nvCxnSpPr>
        <p:spPr>
          <a:xfrm flipV="1">
            <a:off x="10441134" y="4214474"/>
            <a:ext cx="121362" cy="123001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492781" y="5454748"/>
            <a:ext cx="2444261" cy="129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028340" y="5777133"/>
            <a:ext cx="2101361" cy="369332"/>
          </a:xfrm>
          <a:prstGeom prst="rect">
            <a:avLst/>
          </a:prstGeom>
          <a:noFill/>
        </p:spPr>
        <p:txBody>
          <a:bodyPr wrap="square" rtlCol="0">
            <a:spAutoFit/>
          </a:bodyPr>
          <a:lstStyle/>
          <a:p>
            <a:pPr algn="ctr"/>
            <a:r>
              <a:rPr lang="en-US" dirty="0" err="1"/>
              <a:t>C_layer</a:t>
            </a:r>
            <a:r>
              <a:rPr lang="en-US" dirty="0"/>
              <a:t> 1</a:t>
            </a:r>
          </a:p>
        </p:txBody>
      </p:sp>
      <p:sp>
        <p:nvSpPr>
          <p:cNvPr id="58" name="TextBox 57"/>
          <p:cNvSpPr txBox="1"/>
          <p:nvPr/>
        </p:nvSpPr>
        <p:spPr>
          <a:xfrm>
            <a:off x="7082473" y="5777133"/>
            <a:ext cx="2101361" cy="369332"/>
          </a:xfrm>
          <a:prstGeom prst="rect">
            <a:avLst/>
          </a:prstGeom>
          <a:noFill/>
        </p:spPr>
        <p:txBody>
          <a:bodyPr wrap="square" rtlCol="0">
            <a:spAutoFit/>
          </a:bodyPr>
          <a:lstStyle/>
          <a:p>
            <a:pPr algn="ctr"/>
            <a:r>
              <a:rPr lang="en-US" dirty="0" err="1"/>
              <a:t>C_layer</a:t>
            </a:r>
            <a:r>
              <a:rPr lang="en-US" dirty="0"/>
              <a:t> 2</a:t>
            </a:r>
          </a:p>
        </p:txBody>
      </p:sp>
      <p:sp>
        <p:nvSpPr>
          <p:cNvPr id="59" name="TextBox 58"/>
          <p:cNvSpPr txBox="1"/>
          <p:nvPr/>
        </p:nvSpPr>
        <p:spPr>
          <a:xfrm>
            <a:off x="9254173" y="5777133"/>
            <a:ext cx="2101361" cy="369332"/>
          </a:xfrm>
          <a:prstGeom prst="rect">
            <a:avLst/>
          </a:prstGeom>
          <a:noFill/>
        </p:spPr>
        <p:txBody>
          <a:bodyPr wrap="square" rtlCol="0">
            <a:spAutoFit/>
          </a:bodyPr>
          <a:lstStyle/>
          <a:p>
            <a:pPr algn="ctr"/>
            <a:r>
              <a:rPr lang="en-US" dirty="0" err="1"/>
              <a:t>F_layer</a:t>
            </a:r>
            <a:r>
              <a:rPr lang="en-US" dirty="0"/>
              <a:t> 2</a:t>
            </a:r>
          </a:p>
        </p:txBody>
      </p:sp>
    </p:spTree>
    <p:extLst>
      <p:ext uri="{BB962C8B-B14F-4D97-AF65-F5344CB8AC3E}">
        <p14:creationId xmlns:p14="http://schemas.microsoft.com/office/powerpoint/2010/main" val="193243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a:xfrm>
            <a:off x="838200" y="1825625"/>
            <a:ext cx="10515600" cy="539506"/>
          </a:xfrm>
        </p:spPr>
        <p:txBody>
          <a:bodyPr>
            <a:normAutofit/>
          </a:bodyPr>
          <a:lstStyle/>
          <a:p>
            <a:r>
              <a:rPr lang="en-US" dirty="0"/>
              <a:t>How does the convolution results look like?</a:t>
            </a:r>
          </a:p>
        </p:txBody>
      </p:sp>
      <p:pic>
        <p:nvPicPr>
          <p:cNvPr id="5" name="Picture 4"/>
          <p:cNvPicPr>
            <a:picLocks noChangeAspect="1"/>
          </p:cNvPicPr>
          <p:nvPr/>
        </p:nvPicPr>
        <p:blipFill>
          <a:blip r:embed="rId2"/>
          <a:stretch>
            <a:fillRect/>
          </a:stretch>
        </p:blipFill>
        <p:spPr>
          <a:xfrm>
            <a:off x="886924" y="3653572"/>
            <a:ext cx="1900236" cy="1900236"/>
          </a:xfrm>
          <a:prstGeom prst="rect">
            <a:avLst/>
          </a:prstGeom>
        </p:spPr>
      </p:pic>
      <p:sp>
        <p:nvSpPr>
          <p:cNvPr id="6" name="Rectangle 5"/>
          <p:cNvSpPr/>
          <p:nvPr/>
        </p:nvSpPr>
        <p:spPr>
          <a:xfrm>
            <a:off x="3555021" y="3420208"/>
            <a:ext cx="1371600" cy="1371600"/>
          </a:xfrm>
          <a:prstGeom prst="rect">
            <a:avLst/>
          </a:prstGeom>
          <a:solidFill>
            <a:schemeClr val="bg2">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07421" y="3572608"/>
            <a:ext cx="1371600" cy="1371600"/>
          </a:xfrm>
          <a:prstGeom prst="rect">
            <a:avLst/>
          </a:prstGeom>
          <a:solidFill>
            <a:schemeClr val="bg2">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59821" y="3725008"/>
            <a:ext cx="1371600" cy="1371600"/>
          </a:xfrm>
          <a:prstGeom prst="rect">
            <a:avLst/>
          </a:prstGeom>
          <a:solidFill>
            <a:schemeClr val="bg2">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12221" y="3877408"/>
            <a:ext cx="1371600" cy="1371600"/>
          </a:xfrm>
          <a:prstGeom prst="rect">
            <a:avLst/>
          </a:prstGeom>
          <a:solidFill>
            <a:schemeClr val="bg2">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64621" y="4029808"/>
            <a:ext cx="1371600" cy="1371600"/>
          </a:xfrm>
          <a:prstGeom prst="rect">
            <a:avLst/>
          </a:prstGeom>
          <a:solidFill>
            <a:schemeClr val="bg2">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17021" y="4182208"/>
            <a:ext cx="1371600" cy="1371600"/>
          </a:xfrm>
          <a:prstGeom prst="rect">
            <a:avLst/>
          </a:prstGeom>
          <a:solidFill>
            <a:schemeClr val="bg2">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68073" y="32982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20473" y="34506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472873" y="36030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625273" y="37554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77673" y="39078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930073" y="40602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82473" y="42126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234873" y="43650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87273" y="45174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539673" y="46698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914767">
            <a:off x="9447330" y="3102939"/>
            <a:ext cx="149470" cy="2804746"/>
          </a:xfrm>
          <a:prstGeom prst="rect">
            <a:avLst/>
          </a:prstGeom>
          <a:solidFill>
            <a:schemeClr val="bg2">
              <a:lumMod val="25000"/>
            </a:schemeClr>
          </a:solidFill>
          <a:ln>
            <a:solidFill>
              <a:schemeClr val="tx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0435" y="5066128"/>
            <a:ext cx="365760" cy="3657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97293" y="5274213"/>
            <a:ext cx="182880" cy="1828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3" idx="0"/>
            <a:endCxn id="24" idx="0"/>
          </p:cNvCxnSpPr>
          <p:nvPr/>
        </p:nvCxnSpPr>
        <p:spPr>
          <a:xfrm>
            <a:off x="2463315" y="5066128"/>
            <a:ext cx="3025418" cy="2080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3" idx="2"/>
            <a:endCxn id="24" idx="2"/>
          </p:cNvCxnSpPr>
          <p:nvPr/>
        </p:nvCxnSpPr>
        <p:spPr>
          <a:xfrm>
            <a:off x="2463315" y="5431888"/>
            <a:ext cx="3025418" cy="252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229279" y="5325208"/>
            <a:ext cx="91440" cy="91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24" idx="0"/>
            <a:endCxn id="30" idx="0"/>
          </p:cNvCxnSpPr>
          <p:nvPr/>
        </p:nvCxnSpPr>
        <p:spPr>
          <a:xfrm>
            <a:off x="5488733" y="5274213"/>
            <a:ext cx="2786266" cy="509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2"/>
            <a:endCxn id="30" idx="2"/>
          </p:cNvCxnSpPr>
          <p:nvPr/>
        </p:nvCxnSpPr>
        <p:spPr>
          <a:xfrm flipV="1">
            <a:off x="5488733" y="5416648"/>
            <a:ext cx="2786266" cy="404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0"/>
          </p:cNvCxnSpPr>
          <p:nvPr/>
        </p:nvCxnSpPr>
        <p:spPr>
          <a:xfrm>
            <a:off x="6625273" y="3298288"/>
            <a:ext cx="1981200" cy="2057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1" idx="2"/>
          </p:cNvCxnSpPr>
          <p:nvPr/>
        </p:nvCxnSpPr>
        <p:spPr>
          <a:xfrm flipV="1">
            <a:off x="7996873" y="5454748"/>
            <a:ext cx="2444261" cy="129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562496" y="4029808"/>
            <a:ext cx="791304" cy="369332"/>
          </a:xfrm>
          <a:prstGeom prst="rect">
            <a:avLst/>
          </a:prstGeom>
          <a:noFill/>
        </p:spPr>
        <p:txBody>
          <a:bodyPr wrap="square" rtlCol="0">
            <a:spAutoFit/>
          </a:bodyPr>
          <a:lstStyle/>
          <a:p>
            <a:r>
              <a:rPr lang="en-US" dirty="0"/>
              <a:t>Ship</a:t>
            </a:r>
          </a:p>
        </p:txBody>
      </p:sp>
      <p:cxnSp>
        <p:nvCxnSpPr>
          <p:cNvPr id="51" name="Straight Connector 50"/>
          <p:cNvCxnSpPr>
            <a:endCxn id="50" idx="1"/>
          </p:cNvCxnSpPr>
          <p:nvPr/>
        </p:nvCxnSpPr>
        <p:spPr>
          <a:xfrm>
            <a:off x="8634034" y="3520441"/>
            <a:ext cx="1928462" cy="6940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0" idx="1"/>
          </p:cNvCxnSpPr>
          <p:nvPr/>
        </p:nvCxnSpPr>
        <p:spPr>
          <a:xfrm flipV="1">
            <a:off x="10441134" y="4214474"/>
            <a:ext cx="121362" cy="123001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8555610" y="28534"/>
            <a:ext cx="3591890" cy="2377440"/>
          </a:xfrm>
          <a:prstGeom prst="rect">
            <a:avLst/>
          </a:prstGeom>
        </p:spPr>
      </p:pic>
      <p:sp>
        <p:nvSpPr>
          <p:cNvPr id="31" name="TextBox 30"/>
          <p:cNvSpPr txBox="1"/>
          <p:nvPr/>
        </p:nvSpPr>
        <p:spPr>
          <a:xfrm>
            <a:off x="9257810" y="2333877"/>
            <a:ext cx="2194310" cy="369332"/>
          </a:xfrm>
          <a:prstGeom prst="rect">
            <a:avLst/>
          </a:prstGeom>
          <a:noFill/>
        </p:spPr>
        <p:txBody>
          <a:bodyPr wrap="square" rtlCol="0">
            <a:spAutoFit/>
          </a:bodyPr>
          <a:lstStyle/>
          <a:p>
            <a:pPr algn="ctr"/>
            <a:r>
              <a:rPr lang="en-US" dirty="0"/>
              <a:t>Features in </a:t>
            </a:r>
            <a:r>
              <a:rPr lang="en-US" dirty="0" err="1"/>
              <a:t>C_layer</a:t>
            </a:r>
            <a:r>
              <a:rPr lang="en-US" dirty="0"/>
              <a:t> 1</a:t>
            </a:r>
          </a:p>
        </p:txBody>
      </p:sp>
      <p:sp>
        <p:nvSpPr>
          <p:cNvPr id="40" name="TextBox 39"/>
          <p:cNvSpPr txBox="1"/>
          <p:nvPr/>
        </p:nvSpPr>
        <p:spPr>
          <a:xfrm>
            <a:off x="4028340" y="5777133"/>
            <a:ext cx="2101361" cy="369332"/>
          </a:xfrm>
          <a:prstGeom prst="rect">
            <a:avLst/>
          </a:prstGeom>
          <a:noFill/>
        </p:spPr>
        <p:txBody>
          <a:bodyPr wrap="square" rtlCol="0">
            <a:spAutoFit/>
          </a:bodyPr>
          <a:lstStyle/>
          <a:p>
            <a:pPr algn="ctr"/>
            <a:r>
              <a:rPr lang="en-US" dirty="0" err="1"/>
              <a:t>C_layer</a:t>
            </a:r>
            <a:r>
              <a:rPr lang="en-US" dirty="0"/>
              <a:t> 1</a:t>
            </a:r>
          </a:p>
        </p:txBody>
      </p:sp>
      <p:sp>
        <p:nvSpPr>
          <p:cNvPr id="41" name="TextBox 40"/>
          <p:cNvSpPr txBox="1"/>
          <p:nvPr/>
        </p:nvSpPr>
        <p:spPr>
          <a:xfrm>
            <a:off x="7082473" y="5777133"/>
            <a:ext cx="2101361" cy="369332"/>
          </a:xfrm>
          <a:prstGeom prst="rect">
            <a:avLst/>
          </a:prstGeom>
          <a:noFill/>
        </p:spPr>
        <p:txBody>
          <a:bodyPr wrap="square" rtlCol="0">
            <a:spAutoFit/>
          </a:bodyPr>
          <a:lstStyle/>
          <a:p>
            <a:pPr algn="ctr"/>
            <a:r>
              <a:rPr lang="en-US" dirty="0" err="1"/>
              <a:t>C_layer</a:t>
            </a:r>
            <a:r>
              <a:rPr lang="en-US" dirty="0"/>
              <a:t> 2</a:t>
            </a:r>
          </a:p>
        </p:txBody>
      </p:sp>
      <p:sp>
        <p:nvSpPr>
          <p:cNvPr id="43" name="TextBox 42"/>
          <p:cNvSpPr txBox="1"/>
          <p:nvPr/>
        </p:nvSpPr>
        <p:spPr>
          <a:xfrm>
            <a:off x="9254173" y="5777133"/>
            <a:ext cx="2101361" cy="369332"/>
          </a:xfrm>
          <a:prstGeom prst="rect">
            <a:avLst/>
          </a:prstGeom>
          <a:noFill/>
        </p:spPr>
        <p:txBody>
          <a:bodyPr wrap="square" rtlCol="0">
            <a:spAutoFit/>
          </a:bodyPr>
          <a:lstStyle/>
          <a:p>
            <a:pPr algn="ctr"/>
            <a:r>
              <a:rPr lang="en-US" dirty="0" err="1"/>
              <a:t>F_layer</a:t>
            </a:r>
            <a:r>
              <a:rPr lang="en-US" dirty="0"/>
              <a:t> 2</a:t>
            </a:r>
          </a:p>
        </p:txBody>
      </p:sp>
      <mc:AlternateContent xmlns:mc="http://schemas.openxmlformats.org/markup-compatibility/2006" xmlns:a14="http://schemas.microsoft.com/office/drawing/2010/main">
        <mc:Choice Requires="a14">
          <p:sp>
            <p:nvSpPr>
              <p:cNvPr id="4" name="Rectangle 3"/>
              <p:cNvSpPr/>
              <p:nvPr/>
            </p:nvSpPr>
            <p:spPr>
              <a:xfrm>
                <a:off x="1587495" y="6190297"/>
                <a:ext cx="1967526" cy="539956"/>
              </a:xfrm>
              <a:prstGeom prst="rect">
                <a:avLst/>
              </a:prstGeom>
            </p:spPr>
            <p:txBody>
              <a:bodyPr wrap="none">
                <a:spAutoFit/>
              </a:bodyPr>
              <a:lstStyle/>
              <a:p>
                <a14:m>
                  <m:oMath xmlns:m="http://schemas.openxmlformats.org/officeDocument/2006/math">
                    <m:d>
                      <m:dPr>
                        <m:begChr m:val="["/>
                        <m:endChr m:val="]"/>
                        <m:ctrlPr>
                          <a:rPr lang="en-US" sz="1100" i="1" smtClean="0">
                            <a:latin typeface="Cambria Math" panose="02040503050406030204" pitchFamily="18" charset="0"/>
                          </a:rPr>
                        </m:ctrlPr>
                      </m:dPr>
                      <m:e>
                        <m:m>
                          <m:mPr>
                            <m:plcHide m:val="on"/>
                            <m:mcs>
                              <m:mc>
                                <m:mcPr>
                                  <m:count m:val="3"/>
                                  <m:mcJc m:val="center"/>
                                </m:mcPr>
                              </m:mc>
                            </m:mcs>
                            <m:ctrlPr>
                              <a:rPr lang="en-US" sz="1100" i="1">
                                <a:latin typeface="Cambria Math" panose="02040503050406030204" pitchFamily="18" charset="0"/>
                              </a:rPr>
                            </m:ctrlPr>
                          </m:mPr>
                          <m:mr>
                            <m:e>
                              <m:r>
                                <a:rPr lang="en-US" sz="1100" b="0" i="1" smtClean="0">
                                  <a:latin typeface="Cambria Math" panose="02040503050406030204" pitchFamily="18" charset="0"/>
                                </a:rPr>
                                <m:t>2</m:t>
                              </m:r>
                            </m:e>
                            <m:e>
                              <m:r>
                                <a:rPr lang="en-US" sz="1100" b="0" i="1" smtClean="0">
                                  <a:latin typeface="Cambria Math" panose="02040503050406030204" pitchFamily="18" charset="0"/>
                                </a:rPr>
                                <m:t>2</m:t>
                              </m:r>
                            </m:e>
                            <m:e>
                              <m:r>
                                <a:rPr lang="en-US" sz="1100" i="1">
                                  <a:latin typeface="Cambria Math" panose="02040503050406030204" pitchFamily="18" charset="0"/>
                                </a:rPr>
                                <m:t>1</m:t>
                              </m:r>
                            </m:e>
                          </m:mr>
                          <m:mr>
                            <m:e>
                              <m:r>
                                <a:rPr lang="en-US" sz="1100" i="1">
                                  <a:latin typeface="Cambria Math" panose="02040503050406030204" pitchFamily="18" charset="0"/>
                                </a:rPr>
                                <m:t>2</m:t>
                              </m:r>
                            </m:e>
                            <m:e>
                              <m:r>
                                <a:rPr lang="en-US" sz="1100" b="0" i="1" smtClean="0">
                                  <a:latin typeface="Cambria Math" panose="02040503050406030204" pitchFamily="18" charset="0"/>
                                </a:rPr>
                                <m:t>−8</m:t>
                              </m:r>
                            </m:e>
                            <m:e>
                              <m:r>
                                <a:rPr lang="en-US" sz="1100" i="1">
                                  <a:latin typeface="Cambria Math" panose="02040503050406030204" pitchFamily="18" charset="0"/>
                                </a:rPr>
                                <m:t>2</m:t>
                              </m:r>
                            </m:e>
                          </m:mr>
                          <m:mr>
                            <m:e>
                              <m:r>
                                <a:rPr lang="en-US" sz="1100" i="1">
                                  <a:latin typeface="Cambria Math" panose="02040503050406030204" pitchFamily="18" charset="0"/>
                                </a:rPr>
                                <m:t>1</m:t>
                              </m:r>
                            </m:e>
                            <m:e>
                              <m:r>
                                <a:rPr lang="en-US" sz="1100" b="0" i="1" smtClean="0">
                                  <a:latin typeface="Cambria Math" panose="02040503050406030204" pitchFamily="18" charset="0"/>
                                </a:rPr>
                                <m:t>1</m:t>
                              </m:r>
                            </m:e>
                            <m:e>
                              <m:r>
                                <a:rPr lang="en-US" sz="1100" b="0" i="1" smtClean="0">
                                  <a:latin typeface="Cambria Math" panose="02040503050406030204" pitchFamily="18" charset="0"/>
                                </a:rPr>
                                <m:t>3</m:t>
                              </m:r>
                            </m:e>
                          </m:mr>
                        </m:m>
                      </m:e>
                    </m:d>
                    <m:r>
                      <a:rPr lang="en-US" sz="1100" b="0" i="0" smtClean="0">
                        <a:latin typeface="Cambria Math" panose="02040503050406030204" pitchFamily="18" charset="0"/>
                      </a:rPr>
                      <m:t>,</m:t>
                    </m:r>
                  </m:oMath>
                </a14:m>
                <a:r>
                  <a:rPr lang="en-US" dirty="0"/>
                  <a:t> </a:t>
                </a:r>
                <a14:m>
                  <m:oMath xmlns:m="http://schemas.openxmlformats.org/officeDocument/2006/math">
                    <m:d>
                      <m:dPr>
                        <m:begChr m:val="["/>
                        <m:endChr m:val="]"/>
                        <m:ctrlPr>
                          <a:rPr lang="en-US" sz="1100" i="1">
                            <a:latin typeface="Cambria Math" panose="02040503050406030204" pitchFamily="18" charset="0"/>
                          </a:rPr>
                        </m:ctrlPr>
                      </m:dPr>
                      <m:e>
                        <m:m>
                          <m:mPr>
                            <m:plcHide m:val="on"/>
                            <m:mcs>
                              <m:mc>
                                <m:mcPr>
                                  <m:count m:val="3"/>
                                  <m:mcJc m:val="center"/>
                                </m:mcPr>
                              </m:mc>
                            </m:mcs>
                            <m:ctrlPr>
                              <a:rPr lang="en-US" sz="1100" i="1">
                                <a:latin typeface="Cambria Math" panose="02040503050406030204" pitchFamily="18" charset="0"/>
                              </a:rPr>
                            </m:ctrlPr>
                          </m:mPr>
                          <m:mr>
                            <m:e>
                              <m:r>
                                <a:rPr lang="en-US" sz="1100" b="0" i="1" smtClean="0">
                                  <a:latin typeface="Cambria Math" panose="02040503050406030204" pitchFamily="18" charset="0"/>
                                </a:rPr>
                                <m:t>9</m:t>
                              </m:r>
                            </m:e>
                            <m:e>
                              <m:r>
                                <a:rPr lang="en-US" sz="1100" i="1">
                                  <a:latin typeface="Cambria Math" panose="02040503050406030204" pitchFamily="18" charset="0"/>
                                </a:rPr>
                                <m:t>2</m:t>
                              </m:r>
                            </m:e>
                            <m:e>
                              <m:r>
                                <a:rPr lang="en-US" sz="1100" i="1">
                                  <a:latin typeface="Cambria Math" panose="02040503050406030204" pitchFamily="18" charset="0"/>
                                </a:rPr>
                                <m:t>1</m:t>
                              </m:r>
                            </m:e>
                          </m:mr>
                          <m:mr>
                            <m:e>
                              <m:r>
                                <a:rPr lang="en-US" sz="1100" b="0" i="1" smtClean="0">
                                  <a:latin typeface="Cambria Math" panose="02040503050406030204" pitchFamily="18" charset="0"/>
                                </a:rPr>
                                <m:t>5</m:t>
                              </m:r>
                            </m:e>
                            <m:e>
                              <m:r>
                                <a:rPr lang="en-US" sz="1100" b="0" i="1" smtClean="0">
                                  <a:latin typeface="Cambria Math" panose="02040503050406030204" pitchFamily="18" charset="0"/>
                                </a:rPr>
                                <m:t>5</m:t>
                              </m:r>
                            </m:e>
                            <m:e>
                              <m:r>
                                <a:rPr lang="en-US" sz="1100" b="0" i="1" smtClean="0">
                                  <a:latin typeface="Cambria Math" panose="02040503050406030204" pitchFamily="18" charset="0"/>
                                </a:rPr>
                                <m:t>0</m:t>
                              </m:r>
                            </m:e>
                          </m:mr>
                          <m:mr>
                            <m:e>
                              <m:r>
                                <a:rPr lang="en-US" sz="1100" i="1">
                                  <a:latin typeface="Cambria Math" panose="02040503050406030204" pitchFamily="18" charset="0"/>
                                </a:rPr>
                                <m:t>1</m:t>
                              </m:r>
                            </m:e>
                            <m:e>
                              <m:r>
                                <a:rPr lang="en-US" sz="1100" i="1">
                                  <a:latin typeface="Cambria Math" panose="02040503050406030204" pitchFamily="18" charset="0"/>
                                </a:rPr>
                                <m:t>1</m:t>
                              </m:r>
                            </m:e>
                            <m:e>
                              <m:r>
                                <a:rPr lang="en-US" sz="1100" b="0" i="1" smtClean="0">
                                  <a:latin typeface="Cambria Math" panose="02040503050406030204" pitchFamily="18" charset="0"/>
                                </a:rPr>
                                <m:t>0</m:t>
                              </m:r>
                            </m:e>
                          </m:mr>
                        </m:m>
                      </m:e>
                    </m:d>
                    <m:r>
                      <a:rPr lang="en-US" sz="1100" b="0" i="1" smtClean="0">
                        <a:latin typeface="Cambria Math" panose="02040503050406030204" pitchFamily="18" charset="0"/>
                      </a:rPr>
                      <m:t>, ……</m:t>
                    </m:r>
                  </m:oMath>
                </a14:m>
                <a:endParaRPr lang="en-US" sz="1100" dirty="0"/>
              </a:p>
            </p:txBody>
          </p:sp>
        </mc:Choice>
        <mc:Fallback xmlns="">
          <p:sp>
            <p:nvSpPr>
              <p:cNvPr id="4" name="Rectangle 3"/>
              <p:cNvSpPr>
                <a:spLocks noRot="1" noChangeAspect="1" noMove="1" noResize="1" noEditPoints="1" noAdjustHandles="1" noChangeArrowheads="1" noChangeShapeType="1" noTextEdit="1"/>
              </p:cNvSpPr>
              <p:nvPr/>
            </p:nvSpPr>
            <p:spPr>
              <a:xfrm>
                <a:off x="1587495" y="6190297"/>
                <a:ext cx="1967526" cy="539956"/>
              </a:xfrm>
              <a:prstGeom prst="rect">
                <a:avLst/>
              </a:prstGeom>
              <a:blipFill>
                <a:blip r:embed="rId4"/>
                <a:stretch>
                  <a:fillRect/>
                </a:stretch>
              </a:blipFill>
            </p:spPr>
            <p:txBody>
              <a:bodyPr/>
              <a:lstStyle/>
              <a:p>
                <a:r>
                  <a:rPr lang="en-US">
                    <a:noFill/>
                  </a:rPr>
                  <a:t> </a:t>
                </a:r>
              </a:p>
            </p:txBody>
          </p:sp>
        </mc:Fallback>
      </mc:AlternateContent>
      <p:sp>
        <p:nvSpPr>
          <p:cNvPr id="28" name="Down Arrow 27"/>
          <p:cNvSpPr/>
          <p:nvPr/>
        </p:nvSpPr>
        <p:spPr>
          <a:xfrm flipV="1">
            <a:off x="2388580" y="5668109"/>
            <a:ext cx="149469" cy="4250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511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a:xfrm>
            <a:off x="838200" y="1825625"/>
            <a:ext cx="10515600" cy="539506"/>
          </a:xfrm>
        </p:spPr>
        <p:txBody>
          <a:bodyPr/>
          <a:lstStyle/>
          <a:p>
            <a:r>
              <a:rPr lang="en-US" dirty="0"/>
              <a:t>How does the convolution results look like? </a:t>
            </a:r>
          </a:p>
        </p:txBody>
      </p:sp>
      <p:pic>
        <p:nvPicPr>
          <p:cNvPr id="5" name="Picture 4"/>
          <p:cNvPicPr>
            <a:picLocks noChangeAspect="1"/>
          </p:cNvPicPr>
          <p:nvPr/>
        </p:nvPicPr>
        <p:blipFill>
          <a:blip r:embed="rId2"/>
          <a:stretch>
            <a:fillRect/>
          </a:stretch>
        </p:blipFill>
        <p:spPr>
          <a:xfrm>
            <a:off x="886924" y="3653572"/>
            <a:ext cx="1900236" cy="1900236"/>
          </a:xfrm>
          <a:prstGeom prst="rect">
            <a:avLst/>
          </a:prstGeom>
        </p:spPr>
      </p:pic>
      <p:sp>
        <p:nvSpPr>
          <p:cNvPr id="6" name="Rectangle 5"/>
          <p:cNvSpPr/>
          <p:nvPr/>
        </p:nvSpPr>
        <p:spPr>
          <a:xfrm>
            <a:off x="3555021" y="34202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07421" y="35726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59821" y="37250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12221" y="38774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64621" y="40298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17021" y="41822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68073" y="32982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20473" y="34506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472873" y="36030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625273" y="37554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77673" y="39078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930073" y="40602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82473" y="42126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234873" y="43650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87273" y="45174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539673" y="4669888"/>
            <a:ext cx="914400" cy="914400"/>
          </a:xfrm>
          <a:prstGeom prst="rect">
            <a:avLst/>
          </a:prstGeom>
          <a:solidFill>
            <a:schemeClr val="bg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914767">
            <a:off x="9447330" y="3102939"/>
            <a:ext cx="149470" cy="2804746"/>
          </a:xfrm>
          <a:prstGeom prst="rect">
            <a:avLst/>
          </a:prstGeom>
          <a:solidFill>
            <a:schemeClr val="bg2">
              <a:lumMod val="25000"/>
            </a:schemeClr>
          </a:solidFill>
          <a:ln>
            <a:solidFill>
              <a:schemeClr val="tx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0435" y="5066128"/>
            <a:ext cx="365760" cy="3657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97293" y="5274213"/>
            <a:ext cx="182880" cy="1828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3" idx="0"/>
            <a:endCxn id="24" idx="0"/>
          </p:cNvCxnSpPr>
          <p:nvPr/>
        </p:nvCxnSpPr>
        <p:spPr>
          <a:xfrm>
            <a:off x="2463315" y="5066128"/>
            <a:ext cx="3025418" cy="2080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3" idx="2"/>
            <a:endCxn id="24" idx="2"/>
          </p:cNvCxnSpPr>
          <p:nvPr/>
        </p:nvCxnSpPr>
        <p:spPr>
          <a:xfrm>
            <a:off x="2463315" y="5431888"/>
            <a:ext cx="3025418" cy="252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229279" y="5325208"/>
            <a:ext cx="91440" cy="91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24" idx="0"/>
            <a:endCxn id="30" idx="0"/>
          </p:cNvCxnSpPr>
          <p:nvPr/>
        </p:nvCxnSpPr>
        <p:spPr>
          <a:xfrm>
            <a:off x="5488733" y="5274213"/>
            <a:ext cx="2786266" cy="509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2"/>
            <a:endCxn id="30" idx="2"/>
          </p:cNvCxnSpPr>
          <p:nvPr/>
        </p:nvCxnSpPr>
        <p:spPr>
          <a:xfrm flipV="1">
            <a:off x="5488733" y="5416648"/>
            <a:ext cx="2786266" cy="404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0"/>
          </p:cNvCxnSpPr>
          <p:nvPr/>
        </p:nvCxnSpPr>
        <p:spPr>
          <a:xfrm>
            <a:off x="6625273" y="3298288"/>
            <a:ext cx="1981200" cy="2057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1" idx="2"/>
          </p:cNvCxnSpPr>
          <p:nvPr/>
        </p:nvCxnSpPr>
        <p:spPr>
          <a:xfrm flipV="1">
            <a:off x="7996873" y="5454748"/>
            <a:ext cx="2444261" cy="129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562496" y="4029808"/>
            <a:ext cx="791304" cy="369332"/>
          </a:xfrm>
          <a:prstGeom prst="rect">
            <a:avLst/>
          </a:prstGeom>
          <a:noFill/>
        </p:spPr>
        <p:txBody>
          <a:bodyPr wrap="square" rtlCol="0">
            <a:spAutoFit/>
          </a:bodyPr>
          <a:lstStyle/>
          <a:p>
            <a:r>
              <a:rPr lang="en-US" dirty="0"/>
              <a:t>Ship</a:t>
            </a:r>
          </a:p>
        </p:txBody>
      </p:sp>
      <p:cxnSp>
        <p:nvCxnSpPr>
          <p:cNvPr id="51" name="Straight Connector 50"/>
          <p:cNvCxnSpPr>
            <a:endCxn id="50" idx="1"/>
          </p:cNvCxnSpPr>
          <p:nvPr/>
        </p:nvCxnSpPr>
        <p:spPr>
          <a:xfrm>
            <a:off x="8634034" y="3520441"/>
            <a:ext cx="1928462" cy="6940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0" idx="1"/>
          </p:cNvCxnSpPr>
          <p:nvPr/>
        </p:nvCxnSpPr>
        <p:spPr>
          <a:xfrm flipV="1">
            <a:off x="10441134" y="4214474"/>
            <a:ext cx="121362" cy="123001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492781" y="5454748"/>
            <a:ext cx="2444261" cy="129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8606474" y="36342"/>
            <a:ext cx="3494310" cy="2499027"/>
          </a:xfrm>
          <a:prstGeom prst="rect">
            <a:avLst/>
          </a:prstGeom>
        </p:spPr>
      </p:pic>
      <p:sp>
        <p:nvSpPr>
          <p:cNvPr id="38" name="TextBox 37"/>
          <p:cNvSpPr txBox="1"/>
          <p:nvPr/>
        </p:nvSpPr>
        <p:spPr>
          <a:xfrm>
            <a:off x="4028340" y="5777133"/>
            <a:ext cx="2101361" cy="369332"/>
          </a:xfrm>
          <a:prstGeom prst="rect">
            <a:avLst/>
          </a:prstGeom>
          <a:noFill/>
        </p:spPr>
        <p:txBody>
          <a:bodyPr wrap="square" rtlCol="0">
            <a:spAutoFit/>
          </a:bodyPr>
          <a:lstStyle/>
          <a:p>
            <a:pPr algn="ctr"/>
            <a:r>
              <a:rPr lang="en-US" dirty="0" err="1"/>
              <a:t>C_layer</a:t>
            </a:r>
            <a:r>
              <a:rPr lang="en-US" dirty="0"/>
              <a:t> 1</a:t>
            </a:r>
          </a:p>
        </p:txBody>
      </p:sp>
      <p:sp>
        <p:nvSpPr>
          <p:cNvPr id="39" name="TextBox 38"/>
          <p:cNvSpPr txBox="1"/>
          <p:nvPr/>
        </p:nvSpPr>
        <p:spPr>
          <a:xfrm>
            <a:off x="7082473" y="5777133"/>
            <a:ext cx="2101361" cy="369332"/>
          </a:xfrm>
          <a:prstGeom prst="rect">
            <a:avLst/>
          </a:prstGeom>
          <a:noFill/>
        </p:spPr>
        <p:txBody>
          <a:bodyPr wrap="square" rtlCol="0">
            <a:spAutoFit/>
          </a:bodyPr>
          <a:lstStyle/>
          <a:p>
            <a:pPr algn="ctr"/>
            <a:r>
              <a:rPr lang="en-US" dirty="0" err="1"/>
              <a:t>C_layer</a:t>
            </a:r>
            <a:r>
              <a:rPr lang="en-US" dirty="0"/>
              <a:t> 2</a:t>
            </a:r>
          </a:p>
        </p:txBody>
      </p:sp>
      <p:sp>
        <p:nvSpPr>
          <p:cNvPr id="40" name="TextBox 39"/>
          <p:cNvSpPr txBox="1"/>
          <p:nvPr/>
        </p:nvSpPr>
        <p:spPr>
          <a:xfrm>
            <a:off x="9254173" y="5777133"/>
            <a:ext cx="2101361" cy="369332"/>
          </a:xfrm>
          <a:prstGeom prst="rect">
            <a:avLst/>
          </a:prstGeom>
          <a:noFill/>
        </p:spPr>
        <p:txBody>
          <a:bodyPr wrap="square" rtlCol="0">
            <a:spAutoFit/>
          </a:bodyPr>
          <a:lstStyle/>
          <a:p>
            <a:pPr algn="ctr"/>
            <a:r>
              <a:rPr lang="en-US" dirty="0" err="1"/>
              <a:t>F_layer</a:t>
            </a:r>
            <a:r>
              <a:rPr lang="en-US" dirty="0"/>
              <a:t> 2</a:t>
            </a:r>
          </a:p>
        </p:txBody>
      </p:sp>
      <p:sp>
        <p:nvSpPr>
          <p:cNvPr id="41" name="TextBox 40"/>
          <p:cNvSpPr txBox="1"/>
          <p:nvPr/>
        </p:nvSpPr>
        <p:spPr>
          <a:xfrm>
            <a:off x="9343979" y="2455353"/>
            <a:ext cx="2194310" cy="369332"/>
          </a:xfrm>
          <a:prstGeom prst="rect">
            <a:avLst/>
          </a:prstGeom>
          <a:noFill/>
        </p:spPr>
        <p:txBody>
          <a:bodyPr wrap="square" rtlCol="0">
            <a:spAutoFit/>
          </a:bodyPr>
          <a:lstStyle/>
          <a:p>
            <a:pPr algn="ctr"/>
            <a:r>
              <a:rPr lang="en-US" dirty="0"/>
              <a:t>Features in </a:t>
            </a:r>
            <a:r>
              <a:rPr lang="en-US" dirty="0" err="1"/>
              <a:t>C_layer</a:t>
            </a:r>
            <a:r>
              <a:rPr lang="en-US" dirty="0"/>
              <a:t> 2</a:t>
            </a:r>
          </a:p>
        </p:txBody>
      </p:sp>
      <mc:AlternateContent xmlns:mc="http://schemas.openxmlformats.org/markup-compatibility/2006" xmlns:a14="http://schemas.microsoft.com/office/drawing/2010/main">
        <mc:Choice Requires="a14">
          <p:sp>
            <p:nvSpPr>
              <p:cNvPr id="43" name="Rectangle 42"/>
              <p:cNvSpPr/>
              <p:nvPr/>
            </p:nvSpPr>
            <p:spPr>
              <a:xfrm>
                <a:off x="4704353" y="6156555"/>
                <a:ext cx="1967526" cy="539956"/>
              </a:xfrm>
              <a:prstGeom prst="rect">
                <a:avLst/>
              </a:prstGeom>
            </p:spPr>
            <p:txBody>
              <a:bodyPr wrap="none">
                <a:spAutoFit/>
              </a:bodyPr>
              <a:lstStyle/>
              <a:p>
                <a14:m>
                  <m:oMath xmlns:m="http://schemas.openxmlformats.org/officeDocument/2006/math">
                    <m:d>
                      <m:dPr>
                        <m:begChr m:val="["/>
                        <m:endChr m:val="]"/>
                        <m:ctrlPr>
                          <a:rPr lang="en-US" sz="1100" i="1" smtClean="0">
                            <a:latin typeface="Cambria Math" panose="02040503050406030204" pitchFamily="18" charset="0"/>
                          </a:rPr>
                        </m:ctrlPr>
                      </m:dPr>
                      <m:e>
                        <m:m>
                          <m:mPr>
                            <m:plcHide m:val="on"/>
                            <m:mcs>
                              <m:mc>
                                <m:mcPr>
                                  <m:count m:val="3"/>
                                  <m:mcJc m:val="center"/>
                                </m:mcPr>
                              </m:mc>
                            </m:mcs>
                            <m:ctrlPr>
                              <a:rPr lang="en-US" sz="1100" i="1">
                                <a:latin typeface="Cambria Math" panose="02040503050406030204" pitchFamily="18" charset="0"/>
                              </a:rPr>
                            </m:ctrlPr>
                          </m:mPr>
                          <m:mr>
                            <m:e>
                              <m:r>
                                <a:rPr lang="en-US" sz="1100" b="0" i="1" smtClean="0">
                                  <a:latin typeface="Cambria Math" panose="02040503050406030204" pitchFamily="18" charset="0"/>
                                </a:rPr>
                                <m:t>−1</m:t>
                              </m:r>
                            </m:e>
                            <m:e>
                              <m:r>
                                <a:rPr lang="en-US" sz="1100" b="0" i="1" smtClean="0">
                                  <a:latin typeface="Cambria Math" panose="02040503050406030204" pitchFamily="18" charset="0"/>
                                </a:rPr>
                                <m:t>2</m:t>
                              </m:r>
                            </m:e>
                            <m:e>
                              <m:r>
                                <a:rPr lang="en-US" sz="1100" i="1">
                                  <a:latin typeface="Cambria Math" panose="02040503050406030204" pitchFamily="18" charset="0"/>
                                </a:rPr>
                                <m:t>1</m:t>
                              </m:r>
                            </m:e>
                          </m:mr>
                          <m:mr>
                            <m:e>
                              <m:r>
                                <a:rPr lang="en-US" sz="1100" b="0" i="1" smtClean="0">
                                  <a:latin typeface="Cambria Math" panose="02040503050406030204" pitchFamily="18" charset="0"/>
                                </a:rPr>
                                <m:t>5</m:t>
                              </m:r>
                            </m:e>
                            <m:e>
                              <m:r>
                                <a:rPr lang="en-US" sz="1100" b="0" i="1" smtClean="0">
                                  <a:latin typeface="Cambria Math" panose="02040503050406030204" pitchFamily="18" charset="0"/>
                                </a:rPr>
                                <m:t>0</m:t>
                              </m:r>
                            </m:e>
                            <m:e>
                              <m:r>
                                <a:rPr lang="en-US" sz="1100" b="0" i="1" smtClean="0">
                                  <a:latin typeface="Cambria Math" panose="02040503050406030204" pitchFamily="18" charset="0"/>
                                </a:rPr>
                                <m:t>5</m:t>
                              </m:r>
                            </m:e>
                          </m:mr>
                          <m:mr>
                            <m:e>
                              <m:r>
                                <a:rPr lang="en-US" sz="1100" b="0" i="1" smtClean="0">
                                  <a:latin typeface="Cambria Math" panose="02040503050406030204" pitchFamily="18" charset="0"/>
                                </a:rPr>
                                <m:t>9</m:t>
                              </m:r>
                            </m:e>
                            <m:e>
                              <m:r>
                                <a:rPr lang="en-US" sz="1100" b="0" i="1" smtClean="0">
                                  <a:latin typeface="Cambria Math" panose="02040503050406030204" pitchFamily="18" charset="0"/>
                                </a:rPr>
                                <m:t>1</m:t>
                              </m:r>
                            </m:e>
                            <m:e>
                              <m:r>
                                <a:rPr lang="en-US" sz="1100" b="0" i="1" smtClean="0">
                                  <a:latin typeface="Cambria Math" panose="02040503050406030204" pitchFamily="18" charset="0"/>
                                </a:rPr>
                                <m:t>9</m:t>
                              </m:r>
                            </m:e>
                          </m:mr>
                        </m:m>
                      </m:e>
                    </m:d>
                    <m:r>
                      <a:rPr lang="en-US" sz="1100" b="0" i="0" smtClean="0">
                        <a:latin typeface="Cambria Math" panose="02040503050406030204" pitchFamily="18" charset="0"/>
                      </a:rPr>
                      <m:t>,</m:t>
                    </m:r>
                  </m:oMath>
                </a14:m>
                <a:r>
                  <a:rPr lang="en-US" dirty="0"/>
                  <a:t> </a:t>
                </a:r>
                <a14:m>
                  <m:oMath xmlns:m="http://schemas.openxmlformats.org/officeDocument/2006/math">
                    <m:d>
                      <m:dPr>
                        <m:begChr m:val="["/>
                        <m:endChr m:val="]"/>
                        <m:ctrlPr>
                          <a:rPr lang="en-US" sz="1100" i="1">
                            <a:latin typeface="Cambria Math" panose="02040503050406030204" pitchFamily="18" charset="0"/>
                          </a:rPr>
                        </m:ctrlPr>
                      </m:dPr>
                      <m:e>
                        <m:m>
                          <m:mPr>
                            <m:plcHide m:val="on"/>
                            <m:mcs>
                              <m:mc>
                                <m:mcPr>
                                  <m:count m:val="3"/>
                                  <m:mcJc m:val="center"/>
                                </m:mcPr>
                              </m:mc>
                            </m:mcs>
                            <m:ctrlPr>
                              <a:rPr lang="en-US" sz="1100" i="1">
                                <a:latin typeface="Cambria Math" panose="02040503050406030204" pitchFamily="18" charset="0"/>
                              </a:rPr>
                            </m:ctrlPr>
                          </m:mPr>
                          <m:mr>
                            <m:e>
                              <m:r>
                                <a:rPr lang="en-US" sz="1100" b="0" i="1" smtClean="0">
                                  <a:latin typeface="Cambria Math" panose="02040503050406030204" pitchFamily="18" charset="0"/>
                                </a:rPr>
                                <m:t>0</m:t>
                              </m:r>
                            </m:e>
                            <m:e>
                              <m:r>
                                <a:rPr lang="en-US" sz="1100" i="1">
                                  <a:latin typeface="Cambria Math" panose="02040503050406030204" pitchFamily="18" charset="0"/>
                                </a:rPr>
                                <m:t>2</m:t>
                              </m:r>
                            </m:e>
                            <m:e>
                              <m:r>
                                <a:rPr lang="en-US" sz="1100" i="1">
                                  <a:latin typeface="Cambria Math" panose="02040503050406030204" pitchFamily="18" charset="0"/>
                                </a:rPr>
                                <m:t>1</m:t>
                              </m:r>
                            </m:e>
                          </m:mr>
                          <m:mr>
                            <m:e>
                              <m:r>
                                <a:rPr lang="en-US" sz="1100" b="0" i="1" smtClean="0">
                                  <a:latin typeface="Cambria Math" panose="02040503050406030204" pitchFamily="18" charset="0"/>
                                </a:rPr>
                                <m:t>0</m:t>
                              </m:r>
                            </m:e>
                            <m:e>
                              <m:r>
                                <a:rPr lang="en-US" sz="1100" b="0" i="1" smtClean="0">
                                  <a:latin typeface="Cambria Math" panose="02040503050406030204" pitchFamily="18" charset="0"/>
                                </a:rPr>
                                <m:t>0</m:t>
                              </m:r>
                            </m:e>
                            <m:e>
                              <m:r>
                                <a:rPr lang="en-US" sz="1100" b="0" i="1" smtClean="0">
                                  <a:latin typeface="Cambria Math" panose="02040503050406030204" pitchFamily="18" charset="0"/>
                                </a:rPr>
                                <m:t>1</m:t>
                              </m:r>
                            </m:e>
                          </m:mr>
                          <m:mr>
                            <m:e>
                              <m:r>
                                <a:rPr lang="en-US" sz="1100" b="0" i="1" smtClean="0">
                                  <a:latin typeface="Cambria Math" panose="02040503050406030204" pitchFamily="18" charset="0"/>
                                </a:rPr>
                                <m:t>2</m:t>
                              </m:r>
                            </m:e>
                            <m:e>
                              <m:r>
                                <a:rPr lang="en-US" sz="1100" b="0" i="1" smtClean="0">
                                  <a:latin typeface="Cambria Math" panose="02040503050406030204" pitchFamily="18" charset="0"/>
                                </a:rPr>
                                <m:t>8</m:t>
                              </m:r>
                            </m:e>
                            <m:e>
                              <m:r>
                                <a:rPr lang="en-US" sz="1100" b="0" i="1" smtClean="0">
                                  <a:latin typeface="Cambria Math" panose="02040503050406030204" pitchFamily="18" charset="0"/>
                                </a:rPr>
                                <m:t>0</m:t>
                              </m:r>
                            </m:e>
                          </m:mr>
                        </m:m>
                      </m:e>
                    </m:d>
                    <m:r>
                      <a:rPr lang="en-US" sz="1100" b="0" i="1" smtClean="0">
                        <a:latin typeface="Cambria Math" panose="02040503050406030204" pitchFamily="18" charset="0"/>
                      </a:rPr>
                      <m:t>, ……</m:t>
                    </m:r>
                  </m:oMath>
                </a14:m>
                <a:endParaRPr lang="en-US" sz="1100" dirty="0"/>
              </a:p>
            </p:txBody>
          </p:sp>
        </mc:Choice>
        <mc:Fallback xmlns="">
          <p:sp>
            <p:nvSpPr>
              <p:cNvPr id="43" name="Rectangle 42"/>
              <p:cNvSpPr>
                <a:spLocks noRot="1" noChangeAspect="1" noMove="1" noResize="1" noEditPoints="1" noAdjustHandles="1" noChangeArrowheads="1" noChangeShapeType="1" noTextEdit="1"/>
              </p:cNvSpPr>
              <p:nvPr/>
            </p:nvSpPr>
            <p:spPr>
              <a:xfrm>
                <a:off x="4704353" y="6156555"/>
                <a:ext cx="1967526" cy="539956"/>
              </a:xfrm>
              <a:prstGeom prst="rect">
                <a:avLst/>
              </a:prstGeom>
              <a:blipFill>
                <a:blip r:embed="rId4"/>
                <a:stretch>
                  <a:fillRect/>
                </a:stretch>
              </a:blipFill>
            </p:spPr>
            <p:txBody>
              <a:bodyPr/>
              <a:lstStyle/>
              <a:p>
                <a:r>
                  <a:rPr lang="en-US">
                    <a:noFill/>
                  </a:rPr>
                  <a:t> </a:t>
                </a:r>
              </a:p>
            </p:txBody>
          </p:sp>
        </mc:Fallback>
      </mc:AlternateContent>
      <p:sp>
        <p:nvSpPr>
          <p:cNvPr id="44" name="Down Arrow 43"/>
          <p:cNvSpPr/>
          <p:nvPr/>
        </p:nvSpPr>
        <p:spPr>
          <a:xfrm flipV="1">
            <a:off x="5505438" y="5634367"/>
            <a:ext cx="149469" cy="4250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568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p:txBody>
          <a:bodyPr/>
          <a:lstStyle/>
          <a:p>
            <a:r>
              <a:rPr lang="en-US" dirty="0"/>
              <a:t>Forward propagation (convolution operation):</a:t>
            </a:r>
          </a:p>
          <a:p>
            <a:pPr lvl="1"/>
            <a:r>
              <a:rPr lang="en-US" dirty="0"/>
              <a:t>Convolution layer-by-layer</a:t>
            </a:r>
          </a:p>
          <a:p>
            <a:pPr lvl="1"/>
            <a:r>
              <a:rPr lang="en-US" dirty="0"/>
              <a:t>Get high-level image features from the last layer</a:t>
            </a:r>
          </a:p>
          <a:p>
            <a:pPr lvl="1"/>
            <a:r>
              <a:rPr lang="en-US" dirty="0"/>
              <a:t>Make prediction from feature</a:t>
            </a:r>
          </a:p>
          <a:p>
            <a:pPr lvl="1"/>
            <a:endParaRPr lang="en-US" dirty="0"/>
          </a:p>
        </p:txBody>
      </p:sp>
      <p:sp>
        <p:nvSpPr>
          <p:cNvPr id="5" name="Right Arrow 4"/>
          <p:cNvSpPr/>
          <p:nvPr/>
        </p:nvSpPr>
        <p:spPr>
          <a:xfrm>
            <a:off x="5335446" y="5627077"/>
            <a:ext cx="1468315" cy="31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945935" y="4027238"/>
            <a:ext cx="1932001" cy="369332"/>
          </a:xfrm>
          <a:prstGeom prst="rect">
            <a:avLst/>
          </a:prstGeom>
          <a:noFill/>
        </p:spPr>
        <p:txBody>
          <a:bodyPr wrap="square" rtlCol="0">
            <a:spAutoFit/>
          </a:bodyPr>
          <a:lstStyle/>
          <a:p>
            <a:r>
              <a:rPr lang="en-US" dirty="0"/>
              <a:t>Prediction: </a:t>
            </a:r>
            <a:r>
              <a:rPr lang="en-US" b="1" dirty="0"/>
              <a:t>Car!</a:t>
            </a:r>
          </a:p>
        </p:txBody>
      </p:sp>
      <p:grpSp>
        <p:nvGrpSpPr>
          <p:cNvPr id="41" name="Group 40"/>
          <p:cNvGrpSpPr>
            <a:grpSpLocks noChangeAspect="1"/>
          </p:cNvGrpSpPr>
          <p:nvPr/>
        </p:nvGrpSpPr>
        <p:grpSpPr>
          <a:xfrm>
            <a:off x="1952645" y="3416628"/>
            <a:ext cx="7315200" cy="2145657"/>
            <a:chOff x="886924" y="3102939"/>
            <a:chExt cx="10468610" cy="3070602"/>
          </a:xfrm>
        </p:grpSpPr>
        <p:pic>
          <p:nvPicPr>
            <p:cNvPr id="7" name="Picture 6"/>
            <p:cNvPicPr>
              <a:picLocks noChangeAspect="1"/>
            </p:cNvPicPr>
            <p:nvPr/>
          </p:nvPicPr>
          <p:blipFill>
            <a:blip r:embed="rId2"/>
            <a:stretch>
              <a:fillRect/>
            </a:stretch>
          </p:blipFill>
          <p:spPr>
            <a:xfrm>
              <a:off x="886924" y="3653572"/>
              <a:ext cx="1900236" cy="1900236"/>
            </a:xfrm>
            <a:prstGeom prst="rect">
              <a:avLst/>
            </a:prstGeom>
          </p:spPr>
        </p:pic>
        <p:sp>
          <p:nvSpPr>
            <p:cNvPr id="8" name="Rectangle 7"/>
            <p:cNvSpPr/>
            <p:nvPr/>
          </p:nvSpPr>
          <p:spPr>
            <a:xfrm>
              <a:off x="3555021" y="34202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07421" y="35726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59821" y="37250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012221" y="38774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64621" y="40298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17021" y="41822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68073" y="32982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320473" y="34506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72873" y="36030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625273" y="37554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77673" y="39078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930073" y="40602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082473" y="42126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234873" y="43650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387273" y="45174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539673" y="46698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8914767">
              <a:off x="9447330" y="3102939"/>
              <a:ext cx="149470" cy="2804746"/>
            </a:xfrm>
            <a:prstGeom prst="rect">
              <a:avLst/>
            </a:prstGeom>
            <a:solidFill>
              <a:schemeClr val="bg2">
                <a:lumMod val="25000"/>
              </a:schemeClr>
            </a:solidFill>
            <a:ln>
              <a:solidFill>
                <a:schemeClr val="tx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280435" y="5066128"/>
              <a:ext cx="365760" cy="3657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397293" y="5274213"/>
              <a:ext cx="182880" cy="1828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5" idx="0"/>
              <a:endCxn id="26" idx="0"/>
            </p:cNvCxnSpPr>
            <p:nvPr/>
          </p:nvCxnSpPr>
          <p:spPr>
            <a:xfrm>
              <a:off x="2463315" y="5066128"/>
              <a:ext cx="3025418" cy="2080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5" idx="2"/>
              <a:endCxn id="26" idx="2"/>
            </p:cNvCxnSpPr>
            <p:nvPr/>
          </p:nvCxnSpPr>
          <p:spPr>
            <a:xfrm>
              <a:off x="2463315" y="5431888"/>
              <a:ext cx="3025418" cy="252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229279" y="5325208"/>
              <a:ext cx="91440" cy="91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stCxn id="26" idx="0"/>
              <a:endCxn id="29" idx="0"/>
            </p:cNvCxnSpPr>
            <p:nvPr/>
          </p:nvCxnSpPr>
          <p:spPr>
            <a:xfrm>
              <a:off x="5488733" y="5274213"/>
              <a:ext cx="2786266" cy="509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2"/>
              <a:endCxn id="29" idx="2"/>
            </p:cNvCxnSpPr>
            <p:nvPr/>
          </p:nvCxnSpPr>
          <p:spPr>
            <a:xfrm flipV="1">
              <a:off x="5488733" y="5416648"/>
              <a:ext cx="2786266" cy="404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p:cNvCxnSpPr>
            <p:nvPr/>
          </p:nvCxnSpPr>
          <p:spPr>
            <a:xfrm>
              <a:off x="6625273" y="3298288"/>
              <a:ext cx="1981200" cy="2057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3" idx="2"/>
            </p:cNvCxnSpPr>
            <p:nvPr/>
          </p:nvCxnSpPr>
          <p:spPr>
            <a:xfrm flipV="1">
              <a:off x="7996873" y="5454748"/>
              <a:ext cx="2444261" cy="129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562496" y="4029809"/>
              <a:ext cx="791304" cy="528542"/>
            </a:xfrm>
            <a:prstGeom prst="rect">
              <a:avLst/>
            </a:prstGeom>
            <a:noFill/>
          </p:spPr>
          <p:txBody>
            <a:bodyPr wrap="square" rtlCol="0">
              <a:spAutoFit/>
            </a:bodyPr>
            <a:lstStyle/>
            <a:p>
              <a:r>
                <a:rPr lang="en-US" dirty="0"/>
                <a:t> </a:t>
              </a:r>
            </a:p>
          </p:txBody>
        </p:sp>
        <p:cxnSp>
          <p:nvCxnSpPr>
            <p:cNvPr id="35" name="Straight Connector 34"/>
            <p:cNvCxnSpPr>
              <a:endCxn id="34" idx="1"/>
            </p:cNvCxnSpPr>
            <p:nvPr/>
          </p:nvCxnSpPr>
          <p:spPr>
            <a:xfrm>
              <a:off x="8634035" y="3520441"/>
              <a:ext cx="1928461" cy="77363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4" idx="1"/>
            </p:cNvCxnSpPr>
            <p:nvPr/>
          </p:nvCxnSpPr>
          <p:spPr>
            <a:xfrm flipV="1">
              <a:off x="10441133" y="4294080"/>
              <a:ext cx="121362" cy="11504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92781" y="5454748"/>
              <a:ext cx="2444261" cy="129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028340" y="5777132"/>
              <a:ext cx="2101361" cy="396407"/>
            </a:xfrm>
            <a:prstGeom prst="rect">
              <a:avLst/>
            </a:prstGeom>
            <a:noFill/>
          </p:spPr>
          <p:txBody>
            <a:bodyPr wrap="square" rtlCol="0">
              <a:spAutoFit/>
            </a:bodyPr>
            <a:lstStyle/>
            <a:p>
              <a:pPr algn="ctr"/>
              <a:r>
                <a:rPr lang="en-US" sz="1200" dirty="0" err="1"/>
                <a:t>C_layer</a:t>
              </a:r>
              <a:r>
                <a:rPr lang="en-US" sz="1200" dirty="0"/>
                <a:t> 1</a:t>
              </a:r>
            </a:p>
          </p:txBody>
        </p:sp>
        <p:sp>
          <p:nvSpPr>
            <p:cNvPr id="39" name="TextBox 38"/>
            <p:cNvSpPr txBox="1"/>
            <p:nvPr/>
          </p:nvSpPr>
          <p:spPr>
            <a:xfrm>
              <a:off x="7082473" y="5777134"/>
              <a:ext cx="2101361" cy="396407"/>
            </a:xfrm>
            <a:prstGeom prst="rect">
              <a:avLst/>
            </a:prstGeom>
            <a:noFill/>
          </p:spPr>
          <p:txBody>
            <a:bodyPr wrap="square" rtlCol="0">
              <a:spAutoFit/>
            </a:bodyPr>
            <a:lstStyle/>
            <a:p>
              <a:pPr algn="ctr"/>
              <a:r>
                <a:rPr lang="en-US" sz="1200" dirty="0" err="1"/>
                <a:t>C_layer</a:t>
              </a:r>
              <a:r>
                <a:rPr lang="en-US" sz="1200" dirty="0"/>
                <a:t> 2</a:t>
              </a:r>
            </a:p>
          </p:txBody>
        </p:sp>
        <p:sp>
          <p:nvSpPr>
            <p:cNvPr id="40" name="TextBox 39"/>
            <p:cNvSpPr txBox="1"/>
            <p:nvPr/>
          </p:nvSpPr>
          <p:spPr>
            <a:xfrm>
              <a:off x="9254173" y="5777132"/>
              <a:ext cx="2101361" cy="396407"/>
            </a:xfrm>
            <a:prstGeom prst="rect">
              <a:avLst/>
            </a:prstGeom>
            <a:noFill/>
          </p:spPr>
          <p:txBody>
            <a:bodyPr wrap="square" rtlCol="0">
              <a:spAutoFit/>
            </a:bodyPr>
            <a:lstStyle/>
            <a:p>
              <a:pPr algn="ctr"/>
              <a:r>
                <a:rPr lang="en-US" sz="1200" dirty="0" err="1"/>
                <a:t>F_layer</a:t>
              </a:r>
              <a:r>
                <a:rPr lang="en-US" sz="1100" dirty="0"/>
                <a:t> 2</a:t>
              </a:r>
            </a:p>
          </p:txBody>
        </p:sp>
      </p:grpSp>
    </p:spTree>
    <p:extLst>
      <p:ext uri="{BB962C8B-B14F-4D97-AF65-F5344CB8AC3E}">
        <p14:creationId xmlns:p14="http://schemas.microsoft.com/office/powerpoint/2010/main" val="1216036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digital image?</a:t>
            </a:r>
          </a:p>
        </p:txBody>
      </p:sp>
      <p:sp>
        <p:nvSpPr>
          <p:cNvPr id="5" name="Content Placeholder 4"/>
          <p:cNvSpPr>
            <a:spLocks noGrp="1"/>
          </p:cNvSpPr>
          <p:nvPr>
            <p:ph idx="1"/>
          </p:nvPr>
        </p:nvSpPr>
        <p:spPr/>
        <p:txBody>
          <a:bodyPr/>
          <a:lstStyle/>
          <a:p>
            <a:r>
              <a:rPr lang="en-US" dirty="0"/>
              <a:t>An image may be defined as an array. Each element is called a pixel.</a:t>
            </a:r>
          </a:p>
        </p:txBody>
      </p:sp>
      <p:pic>
        <p:nvPicPr>
          <p:cNvPr id="7" name="Picture 6"/>
          <p:cNvPicPr>
            <a:picLocks noChangeAspect="1"/>
          </p:cNvPicPr>
          <p:nvPr/>
        </p:nvPicPr>
        <p:blipFill>
          <a:blip r:embed="rId2"/>
          <a:stretch>
            <a:fillRect/>
          </a:stretch>
        </p:blipFill>
        <p:spPr>
          <a:xfrm>
            <a:off x="2386642" y="2270349"/>
            <a:ext cx="3194665" cy="3200400"/>
          </a:xfrm>
          <a:prstGeom prst="rect">
            <a:avLst/>
          </a:prstGeom>
        </p:spPr>
      </p:pic>
      <p:sp>
        <p:nvSpPr>
          <p:cNvPr id="8" name="Rectangle 7"/>
          <p:cNvSpPr/>
          <p:nvPr/>
        </p:nvSpPr>
        <p:spPr>
          <a:xfrm>
            <a:off x="2439929" y="2321210"/>
            <a:ext cx="228600" cy="224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7955882" y="2360151"/>
            <a:ext cx="1405171" cy="1371600"/>
          </a:xfrm>
          <a:prstGeom prst="rect">
            <a:avLst/>
          </a:prstGeom>
        </p:spPr>
      </p:pic>
      <p:pic>
        <p:nvPicPr>
          <p:cNvPr id="14" name="Picture 13"/>
          <p:cNvPicPr>
            <a:picLocks noChangeAspect="1"/>
          </p:cNvPicPr>
          <p:nvPr/>
        </p:nvPicPr>
        <p:blipFill>
          <a:blip r:embed="rId4"/>
          <a:stretch>
            <a:fillRect/>
          </a:stretch>
        </p:blipFill>
        <p:spPr>
          <a:xfrm>
            <a:off x="7382056" y="2859523"/>
            <a:ext cx="1405171" cy="1371600"/>
          </a:xfrm>
          <a:prstGeom prst="rect">
            <a:avLst/>
          </a:prstGeom>
        </p:spPr>
      </p:pic>
      <p:pic>
        <p:nvPicPr>
          <p:cNvPr id="12" name="Picture 11"/>
          <p:cNvPicPr>
            <a:picLocks noChangeAspect="1"/>
          </p:cNvPicPr>
          <p:nvPr/>
        </p:nvPicPr>
        <p:blipFill>
          <a:blip r:embed="rId5"/>
          <a:stretch>
            <a:fillRect/>
          </a:stretch>
        </p:blipFill>
        <p:spPr>
          <a:xfrm>
            <a:off x="6808230" y="3372075"/>
            <a:ext cx="1405171" cy="1371600"/>
          </a:xfrm>
          <a:prstGeom prst="rect">
            <a:avLst/>
          </a:prstGeom>
        </p:spPr>
      </p:pic>
      <p:cxnSp>
        <p:nvCxnSpPr>
          <p:cNvPr id="18" name="Straight Connector 17"/>
          <p:cNvCxnSpPr/>
          <p:nvPr/>
        </p:nvCxnSpPr>
        <p:spPr>
          <a:xfrm>
            <a:off x="2686420" y="2545497"/>
            <a:ext cx="4121810" cy="8798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86420" y="2305914"/>
            <a:ext cx="5300134" cy="9525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2598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p:txBody>
          <a:bodyPr/>
          <a:lstStyle/>
          <a:p>
            <a:r>
              <a:rPr lang="en-US" dirty="0"/>
              <a:t>Backpropagation (update the kernels according to the forward results):</a:t>
            </a:r>
          </a:p>
          <a:p>
            <a:pPr lvl="1"/>
            <a:r>
              <a:rPr lang="en-US" dirty="0"/>
              <a:t>Compute prediction error</a:t>
            </a:r>
          </a:p>
          <a:p>
            <a:pPr lvl="1"/>
            <a:r>
              <a:rPr lang="en-US" dirty="0"/>
              <a:t>Update kernels layer-by-layer using gradient descent strategy</a:t>
            </a:r>
          </a:p>
          <a:p>
            <a:pPr lvl="1"/>
            <a:endParaRPr lang="en-US" dirty="0"/>
          </a:p>
        </p:txBody>
      </p:sp>
      <p:sp>
        <p:nvSpPr>
          <p:cNvPr id="7" name="TextBox 6"/>
          <p:cNvSpPr txBox="1"/>
          <p:nvPr/>
        </p:nvSpPr>
        <p:spPr>
          <a:xfrm>
            <a:off x="10721515" y="4145877"/>
            <a:ext cx="1512277" cy="369332"/>
          </a:xfrm>
          <a:prstGeom prst="rect">
            <a:avLst/>
          </a:prstGeom>
          <a:noFill/>
        </p:spPr>
        <p:txBody>
          <a:bodyPr wrap="square" rtlCol="0">
            <a:spAutoFit/>
          </a:bodyPr>
          <a:lstStyle/>
          <a:p>
            <a:r>
              <a:rPr lang="en-US" dirty="0"/>
              <a:t>Truth: </a:t>
            </a:r>
            <a:r>
              <a:rPr lang="en-US" b="1" dirty="0"/>
              <a:t>Ship!</a:t>
            </a:r>
          </a:p>
        </p:txBody>
      </p:sp>
      <p:sp>
        <p:nvSpPr>
          <p:cNvPr id="8" name="Right Arrow 7"/>
          <p:cNvSpPr/>
          <p:nvPr/>
        </p:nvSpPr>
        <p:spPr>
          <a:xfrm flipH="1">
            <a:off x="10078764" y="4172282"/>
            <a:ext cx="541809" cy="31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flipH="1">
            <a:off x="3917772" y="5856858"/>
            <a:ext cx="1468315" cy="31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311799" y="4145877"/>
            <a:ext cx="1932001" cy="369332"/>
          </a:xfrm>
          <a:prstGeom prst="rect">
            <a:avLst/>
          </a:prstGeom>
          <a:noFill/>
        </p:spPr>
        <p:txBody>
          <a:bodyPr wrap="square" rtlCol="0">
            <a:spAutoFit/>
          </a:bodyPr>
          <a:lstStyle/>
          <a:p>
            <a:r>
              <a:rPr lang="en-US" dirty="0"/>
              <a:t>Prediction: </a:t>
            </a:r>
            <a:r>
              <a:rPr lang="en-US" b="1" dirty="0"/>
              <a:t>Car!</a:t>
            </a:r>
          </a:p>
        </p:txBody>
      </p:sp>
      <p:grpSp>
        <p:nvGrpSpPr>
          <p:cNvPr id="12" name="Group 11"/>
          <p:cNvGrpSpPr>
            <a:grpSpLocks noChangeAspect="1"/>
          </p:cNvGrpSpPr>
          <p:nvPr/>
        </p:nvGrpSpPr>
        <p:grpSpPr>
          <a:xfrm>
            <a:off x="515516" y="3488147"/>
            <a:ext cx="7315200" cy="2145657"/>
            <a:chOff x="886924" y="3102939"/>
            <a:chExt cx="10468610" cy="3070602"/>
          </a:xfrm>
        </p:grpSpPr>
        <p:pic>
          <p:nvPicPr>
            <p:cNvPr id="13" name="Picture 12"/>
            <p:cNvPicPr>
              <a:picLocks noChangeAspect="1"/>
            </p:cNvPicPr>
            <p:nvPr/>
          </p:nvPicPr>
          <p:blipFill>
            <a:blip r:embed="rId2"/>
            <a:stretch>
              <a:fillRect/>
            </a:stretch>
          </p:blipFill>
          <p:spPr>
            <a:xfrm>
              <a:off x="886924" y="3653572"/>
              <a:ext cx="1900236" cy="1900236"/>
            </a:xfrm>
            <a:prstGeom prst="rect">
              <a:avLst/>
            </a:prstGeom>
          </p:spPr>
        </p:pic>
        <p:sp>
          <p:nvSpPr>
            <p:cNvPr id="14" name="Rectangle 13"/>
            <p:cNvSpPr/>
            <p:nvPr/>
          </p:nvSpPr>
          <p:spPr>
            <a:xfrm>
              <a:off x="3555021" y="34202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707421" y="35726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859821" y="37250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012221" y="38774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64621" y="40298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317021" y="4182208"/>
              <a:ext cx="1371600" cy="137160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68073" y="32982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320473" y="34506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72873" y="36030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5273" y="37554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77673" y="39078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930073" y="40602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082473" y="42126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34873" y="43650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387273" y="45174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39673" y="4669888"/>
              <a:ext cx="914400" cy="9144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914767">
              <a:off x="9447330" y="3102939"/>
              <a:ext cx="149470" cy="2804746"/>
            </a:xfrm>
            <a:prstGeom prst="rect">
              <a:avLst/>
            </a:prstGeom>
            <a:solidFill>
              <a:schemeClr val="bg2">
                <a:lumMod val="25000"/>
              </a:schemeClr>
            </a:solidFill>
            <a:ln>
              <a:solidFill>
                <a:schemeClr val="tx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80435" y="5066128"/>
              <a:ext cx="365760" cy="3657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397293" y="5274213"/>
              <a:ext cx="182880" cy="1828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31" idx="0"/>
              <a:endCxn id="32" idx="0"/>
            </p:cNvCxnSpPr>
            <p:nvPr/>
          </p:nvCxnSpPr>
          <p:spPr>
            <a:xfrm>
              <a:off x="2463315" y="5066128"/>
              <a:ext cx="3025418" cy="2080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1" idx="2"/>
              <a:endCxn id="32" idx="2"/>
            </p:cNvCxnSpPr>
            <p:nvPr/>
          </p:nvCxnSpPr>
          <p:spPr>
            <a:xfrm>
              <a:off x="2463315" y="5431888"/>
              <a:ext cx="3025418" cy="252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229279" y="5325208"/>
              <a:ext cx="91440" cy="91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32" idx="0"/>
              <a:endCxn id="35" idx="0"/>
            </p:cNvCxnSpPr>
            <p:nvPr/>
          </p:nvCxnSpPr>
          <p:spPr>
            <a:xfrm>
              <a:off x="5488733" y="5274213"/>
              <a:ext cx="2786266" cy="509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2" idx="2"/>
              <a:endCxn id="35" idx="2"/>
            </p:cNvCxnSpPr>
            <p:nvPr/>
          </p:nvCxnSpPr>
          <p:spPr>
            <a:xfrm flipV="1">
              <a:off x="5488733" y="5416648"/>
              <a:ext cx="2786266" cy="404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0" idx="0"/>
            </p:cNvCxnSpPr>
            <p:nvPr/>
          </p:nvCxnSpPr>
          <p:spPr>
            <a:xfrm>
              <a:off x="6625273" y="3298288"/>
              <a:ext cx="1981200" cy="2057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9" idx="2"/>
            </p:cNvCxnSpPr>
            <p:nvPr/>
          </p:nvCxnSpPr>
          <p:spPr>
            <a:xfrm flipV="1">
              <a:off x="7996873" y="5454748"/>
              <a:ext cx="2444261" cy="129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562496" y="4029809"/>
              <a:ext cx="791304" cy="528542"/>
            </a:xfrm>
            <a:prstGeom prst="rect">
              <a:avLst/>
            </a:prstGeom>
            <a:noFill/>
          </p:spPr>
          <p:txBody>
            <a:bodyPr wrap="square" rtlCol="0">
              <a:spAutoFit/>
            </a:bodyPr>
            <a:lstStyle/>
            <a:p>
              <a:r>
                <a:rPr lang="en-US" dirty="0"/>
                <a:t> </a:t>
              </a:r>
            </a:p>
          </p:txBody>
        </p:sp>
        <p:cxnSp>
          <p:nvCxnSpPr>
            <p:cNvPr id="41" name="Straight Connector 40"/>
            <p:cNvCxnSpPr>
              <a:endCxn id="40" idx="1"/>
            </p:cNvCxnSpPr>
            <p:nvPr/>
          </p:nvCxnSpPr>
          <p:spPr>
            <a:xfrm>
              <a:off x="8634035" y="3520441"/>
              <a:ext cx="1928461" cy="77363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40" idx="1"/>
            </p:cNvCxnSpPr>
            <p:nvPr/>
          </p:nvCxnSpPr>
          <p:spPr>
            <a:xfrm flipV="1">
              <a:off x="10441133" y="4294080"/>
              <a:ext cx="121362" cy="11504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492781" y="5454748"/>
              <a:ext cx="2444261" cy="129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028340" y="5777132"/>
              <a:ext cx="2101361" cy="396407"/>
            </a:xfrm>
            <a:prstGeom prst="rect">
              <a:avLst/>
            </a:prstGeom>
            <a:noFill/>
          </p:spPr>
          <p:txBody>
            <a:bodyPr wrap="square" rtlCol="0">
              <a:spAutoFit/>
            </a:bodyPr>
            <a:lstStyle/>
            <a:p>
              <a:pPr algn="ctr"/>
              <a:r>
                <a:rPr lang="en-US" sz="1200" dirty="0" err="1"/>
                <a:t>C_layer</a:t>
              </a:r>
              <a:r>
                <a:rPr lang="en-US" sz="1200" dirty="0"/>
                <a:t> 1</a:t>
              </a:r>
            </a:p>
          </p:txBody>
        </p:sp>
        <p:sp>
          <p:nvSpPr>
            <p:cNvPr id="45" name="TextBox 44"/>
            <p:cNvSpPr txBox="1"/>
            <p:nvPr/>
          </p:nvSpPr>
          <p:spPr>
            <a:xfrm>
              <a:off x="7082473" y="5777134"/>
              <a:ext cx="2101361" cy="396407"/>
            </a:xfrm>
            <a:prstGeom prst="rect">
              <a:avLst/>
            </a:prstGeom>
            <a:noFill/>
          </p:spPr>
          <p:txBody>
            <a:bodyPr wrap="square" rtlCol="0">
              <a:spAutoFit/>
            </a:bodyPr>
            <a:lstStyle/>
            <a:p>
              <a:pPr algn="ctr"/>
              <a:r>
                <a:rPr lang="en-US" sz="1200" dirty="0" err="1"/>
                <a:t>C_layer</a:t>
              </a:r>
              <a:r>
                <a:rPr lang="en-US" sz="1200" dirty="0"/>
                <a:t> 2</a:t>
              </a:r>
            </a:p>
          </p:txBody>
        </p:sp>
        <p:sp>
          <p:nvSpPr>
            <p:cNvPr id="46" name="TextBox 45"/>
            <p:cNvSpPr txBox="1"/>
            <p:nvPr/>
          </p:nvSpPr>
          <p:spPr>
            <a:xfrm>
              <a:off x="9254173" y="5777132"/>
              <a:ext cx="2101361" cy="396407"/>
            </a:xfrm>
            <a:prstGeom prst="rect">
              <a:avLst/>
            </a:prstGeom>
            <a:noFill/>
          </p:spPr>
          <p:txBody>
            <a:bodyPr wrap="square" rtlCol="0">
              <a:spAutoFit/>
            </a:bodyPr>
            <a:lstStyle/>
            <a:p>
              <a:pPr algn="ctr"/>
              <a:r>
                <a:rPr lang="en-US" sz="1200" dirty="0" err="1"/>
                <a:t>F_layer</a:t>
              </a:r>
              <a:r>
                <a:rPr lang="en-US" sz="1100" dirty="0"/>
                <a:t> 2</a:t>
              </a:r>
            </a:p>
          </p:txBody>
        </p:sp>
      </p:grpSp>
      <p:sp>
        <p:nvSpPr>
          <p:cNvPr id="47" name="Right Arrow 46"/>
          <p:cNvSpPr/>
          <p:nvPr/>
        </p:nvSpPr>
        <p:spPr>
          <a:xfrm flipH="1">
            <a:off x="7609576" y="4172282"/>
            <a:ext cx="541809" cy="31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197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p:txBody>
          <a:bodyPr/>
          <a:lstStyle/>
          <a:p>
            <a:r>
              <a:rPr lang="en-US" dirty="0"/>
              <a:t>Backpropagation (update the kernels according to the forward results):</a:t>
            </a:r>
          </a:p>
          <a:p>
            <a:pPr lvl="1"/>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3075110"/>
            <a:ext cx="4572000" cy="2571750"/>
          </a:xfrm>
          <a:prstGeom prst="rect">
            <a:avLst/>
          </a:prstGeom>
        </p:spPr>
      </p:pic>
      <p:sp>
        <p:nvSpPr>
          <p:cNvPr id="11" name="TextBox 10"/>
          <p:cNvSpPr txBox="1"/>
          <p:nvPr/>
        </p:nvSpPr>
        <p:spPr>
          <a:xfrm>
            <a:off x="0" y="6596390"/>
            <a:ext cx="10691446" cy="261610"/>
          </a:xfrm>
          <a:prstGeom prst="rect">
            <a:avLst/>
          </a:prstGeom>
          <a:noFill/>
        </p:spPr>
        <p:txBody>
          <a:bodyPr wrap="square" rtlCol="0">
            <a:spAutoFit/>
          </a:bodyPr>
          <a:lstStyle/>
          <a:p>
            <a:r>
              <a:rPr lang="en-US" sz="1100" dirty="0"/>
              <a:t>Image credits: https://blog.paradisetechsoft.com/a-brief-guide-to-cnn-convolutional-neural-networks/</a:t>
            </a:r>
          </a:p>
        </p:txBody>
      </p:sp>
    </p:spTree>
    <p:extLst>
      <p:ext uri="{BB962C8B-B14F-4D97-AF65-F5344CB8AC3E}">
        <p14:creationId xmlns:p14="http://schemas.microsoft.com/office/powerpoint/2010/main" val="6556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p:txBody>
          <a:bodyPr/>
          <a:lstStyle/>
          <a:p>
            <a:r>
              <a:rPr lang="en-US" dirty="0"/>
              <a:t>for </a:t>
            </a:r>
            <a:r>
              <a:rPr lang="en-US" dirty="0" err="1"/>
              <a:t>i</a:t>
            </a:r>
            <a:r>
              <a:rPr lang="en-US" dirty="0"/>
              <a:t>=1:n</a:t>
            </a:r>
          </a:p>
          <a:p>
            <a:pPr lvl="1"/>
            <a:r>
              <a:rPr lang="en-US" dirty="0"/>
              <a:t>Forward propagation</a:t>
            </a:r>
          </a:p>
          <a:p>
            <a:pPr lvl="1"/>
            <a:r>
              <a:rPr lang="en-US" dirty="0"/>
              <a:t>Backpropagation</a:t>
            </a:r>
          </a:p>
          <a:p>
            <a:pPr lvl="1"/>
            <a:endParaRPr lang="en-US" dirty="0"/>
          </a:p>
        </p:txBody>
      </p:sp>
    </p:spTree>
    <p:extLst>
      <p:ext uri="{BB962C8B-B14F-4D97-AF65-F5344CB8AC3E}">
        <p14:creationId xmlns:p14="http://schemas.microsoft.com/office/powerpoint/2010/main" val="2852417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p:txBody>
          <a:bodyPr/>
          <a:lstStyle/>
          <a:p>
            <a:r>
              <a:rPr lang="en-US" dirty="0"/>
              <a:t>Pros:</a:t>
            </a:r>
          </a:p>
          <a:p>
            <a:pPr lvl="1"/>
            <a:r>
              <a:rPr lang="en-US" dirty="0"/>
              <a:t>High-level feature expression</a:t>
            </a:r>
          </a:p>
          <a:p>
            <a:pPr lvl="1"/>
            <a:r>
              <a:rPr lang="en-US" dirty="0"/>
              <a:t>Automatically learned for specific problems</a:t>
            </a:r>
          </a:p>
          <a:p>
            <a:pPr lvl="1"/>
            <a:r>
              <a:rPr lang="en-US" dirty="0"/>
              <a:t>Reduced human bias</a:t>
            </a:r>
          </a:p>
          <a:p>
            <a:r>
              <a:rPr lang="en-US" dirty="0"/>
              <a:t>Cons:</a:t>
            </a:r>
          </a:p>
          <a:p>
            <a:pPr lvl="1"/>
            <a:r>
              <a:rPr lang="en-US" dirty="0"/>
              <a:t>Data hungry</a:t>
            </a:r>
          </a:p>
          <a:p>
            <a:pPr lvl="1"/>
            <a:r>
              <a:rPr lang="en-US" dirty="0"/>
              <a:t>Interpretability issue</a:t>
            </a:r>
          </a:p>
          <a:p>
            <a:pPr lvl="1"/>
            <a:endParaRPr lang="en-US" dirty="0"/>
          </a:p>
        </p:txBody>
      </p:sp>
    </p:spTree>
    <p:extLst>
      <p:ext uri="{BB962C8B-B14F-4D97-AF65-F5344CB8AC3E}">
        <p14:creationId xmlns:p14="http://schemas.microsoft.com/office/powerpoint/2010/main" val="8621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p:txBody>
          <a:bodyPr/>
          <a:lstStyle/>
          <a:p>
            <a:r>
              <a:rPr lang="en-US" dirty="0"/>
              <a:t>Applications: </a:t>
            </a:r>
          </a:p>
          <a:p>
            <a:pPr lvl="1"/>
            <a:r>
              <a:rPr lang="en-US" dirty="0"/>
              <a:t>Classification</a:t>
            </a:r>
          </a:p>
          <a:p>
            <a:pPr marL="457200" lvl="1" indent="0">
              <a:buNone/>
            </a:pPr>
            <a:endParaRPr lang="en-US" dirty="0"/>
          </a:p>
          <a:p>
            <a:pPr lvl="1"/>
            <a:endParaRPr lang="en-US" dirty="0"/>
          </a:p>
        </p:txBody>
      </p:sp>
      <p:pic>
        <p:nvPicPr>
          <p:cNvPr id="11266" name="Picture 2" descr="cifa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399" y="1920508"/>
            <a:ext cx="4495800" cy="351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938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p:txBody>
          <a:bodyPr/>
          <a:lstStyle/>
          <a:p>
            <a:r>
              <a:rPr lang="en-US" dirty="0"/>
              <a:t>Applications: </a:t>
            </a:r>
          </a:p>
          <a:p>
            <a:pPr lvl="1"/>
            <a:r>
              <a:rPr lang="en-US" dirty="0"/>
              <a:t>Segmentation</a:t>
            </a:r>
          </a:p>
          <a:p>
            <a:pPr lvl="1"/>
            <a:endParaRPr lang="en-US" dirty="0"/>
          </a:p>
        </p:txBody>
      </p:sp>
      <p:pic>
        <p:nvPicPr>
          <p:cNvPr id="7" name="Picture 6"/>
          <p:cNvPicPr>
            <a:picLocks noChangeAspect="1"/>
          </p:cNvPicPr>
          <p:nvPr/>
        </p:nvPicPr>
        <p:blipFill>
          <a:blip r:embed="rId2"/>
          <a:stretch>
            <a:fillRect/>
          </a:stretch>
        </p:blipFill>
        <p:spPr>
          <a:xfrm>
            <a:off x="6301399" y="2295960"/>
            <a:ext cx="5242458" cy="2498027"/>
          </a:xfrm>
          <a:prstGeom prst="rect">
            <a:avLst/>
          </a:prstGeom>
        </p:spPr>
      </p:pic>
    </p:spTree>
    <p:extLst>
      <p:ext uri="{BB962C8B-B14F-4D97-AF65-F5344CB8AC3E}">
        <p14:creationId xmlns:p14="http://schemas.microsoft.com/office/powerpoint/2010/main" val="3204305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p:txBody>
          <a:bodyPr/>
          <a:lstStyle/>
          <a:p>
            <a:r>
              <a:rPr lang="en-US" dirty="0"/>
              <a:t>Applications: </a:t>
            </a:r>
          </a:p>
          <a:p>
            <a:pPr lvl="1"/>
            <a:r>
              <a:rPr lang="en-US" dirty="0"/>
              <a:t>Detection</a:t>
            </a:r>
          </a:p>
          <a:p>
            <a:pPr lvl="1"/>
            <a:endParaRPr lang="en-US" dirty="0"/>
          </a:p>
          <a:p>
            <a:pPr lvl="1"/>
            <a:endParaRPr lang="en-US" dirty="0"/>
          </a:p>
        </p:txBody>
      </p:sp>
      <p:pic>
        <p:nvPicPr>
          <p:cNvPr id="6" name="Picture 5">
            <a:extLst>
              <a:ext uri="{FF2B5EF4-FFF2-40B4-BE49-F238E27FC236}">
                <a16:creationId xmlns:a16="http://schemas.microsoft.com/office/drawing/2014/main" id="{F7BDB885-E1F1-2144-4F70-8690F05A6192}"/>
              </a:ext>
            </a:extLst>
          </p:cNvPr>
          <p:cNvPicPr>
            <a:picLocks noChangeAspect="1"/>
          </p:cNvPicPr>
          <p:nvPr/>
        </p:nvPicPr>
        <p:blipFill>
          <a:blip r:embed="rId2"/>
          <a:stretch>
            <a:fillRect/>
          </a:stretch>
        </p:blipFill>
        <p:spPr>
          <a:xfrm>
            <a:off x="6897758" y="2471528"/>
            <a:ext cx="4122057" cy="2556188"/>
          </a:xfrm>
          <a:prstGeom prst="rect">
            <a:avLst/>
          </a:prstGeom>
        </p:spPr>
      </p:pic>
    </p:spTree>
    <p:extLst>
      <p:ext uri="{BB962C8B-B14F-4D97-AF65-F5344CB8AC3E}">
        <p14:creationId xmlns:p14="http://schemas.microsoft.com/office/powerpoint/2010/main" val="34459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basics</a:t>
            </a:r>
          </a:p>
        </p:txBody>
      </p:sp>
      <p:sp>
        <p:nvSpPr>
          <p:cNvPr id="3" name="Content Placeholder 2"/>
          <p:cNvSpPr>
            <a:spLocks noGrp="1"/>
          </p:cNvSpPr>
          <p:nvPr>
            <p:ph idx="1"/>
          </p:nvPr>
        </p:nvSpPr>
        <p:spPr/>
        <p:txBody>
          <a:bodyPr/>
          <a:lstStyle/>
          <a:p>
            <a:r>
              <a:rPr lang="en-US" dirty="0"/>
              <a:t>Applications: </a:t>
            </a:r>
          </a:p>
          <a:p>
            <a:pPr lvl="1"/>
            <a:r>
              <a:rPr lang="en-US" dirty="0"/>
              <a:t>Generation</a:t>
            </a:r>
          </a:p>
          <a:p>
            <a:pPr lvl="1"/>
            <a:r>
              <a:rPr lang="en-US" dirty="0"/>
              <a:t>……</a:t>
            </a:r>
          </a:p>
          <a:p>
            <a:pPr lvl="1"/>
            <a:endParaRPr lang="en-US" dirty="0"/>
          </a:p>
          <a:p>
            <a:pPr lvl="1"/>
            <a:endParaRPr lang="en-US" dirty="0"/>
          </a:p>
        </p:txBody>
      </p:sp>
      <p:pic>
        <p:nvPicPr>
          <p:cNvPr id="11268" name="Picture 4" descr="https://camo.githubusercontent.com/16fa02525bf502bec1aac77a3eb5b96928b0f25d73f7d9dedcc041ba28c38751/68747470733a2f2f6a756e79616e7a2e6769746875622e696f2f4379636c6547414e2f696d616765732f7465617365725f686967685f7265732e6a706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371" b="33881"/>
          <a:stretch/>
        </p:blipFill>
        <p:spPr bwMode="auto">
          <a:xfrm>
            <a:off x="6207369" y="2478715"/>
            <a:ext cx="5146431" cy="241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327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109EA1-A30D-9743-9DCC-41793B4C74E6}" type="slidenum">
              <a:rPr lang="en-US" smtClean="0"/>
              <a:pPr/>
              <a:t>38</a:t>
            </a:fld>
            <a:endParaRPr lang="en-US" dirty="0"/>
          </a:p>
        </p:txBody>
      </p:sp>
    </p:spTree>
    <p:extLst>
      <p:ext uri="{BB962C8B-B14F-4D97-AF65-F5344CB8AC3E}">
        <p14:creationId xmlns:p14="http://schemas.microsoft.com/office/powerpoint/2010/main" val="2887366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Training Data</a:t>
            </a:r>
          </a:p>
        </p:txBody>
      </p:sp>
      <p:sp>
        <p:nvSpPr>
          <p:cNvPr id="5" name="Text Placeholder 4"/>
          <p:cNvSpPr>
            <a:spLocks noGrp="1"/>
          </p:cNvSpPr>
          <p:nvPr>
            <p:ph type="subTitle" idx="1"/>
          </p:nvPr>
        </p:nvSpPr>
        <p:spPr/>
        <p:txBody>
          <a:bodyPr/>
          <a:lstStyle/>
          <a:p>
            <a:r>
              <a:rPr lang="en-US" dirty="0"/>
              <a:t>Seda Camalan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354" y="3448819"/>
            <a:ext cx="2305285" cy="2305285"/>
          </a:xfrm>
          <a:prstGeom prst="rect">
            <a:avLst/>
          </a:prstGeom>
        </p:spPr>
      </p:pic>
    </p:spTree>
    <p:extLst>
      <p:ext uri="{BB962C8B-B14F-4D97-AF65-F5344CB8AC3E}">
        <p14:creationId xmlns:p14="http://schemas.microsoft.com/office/powerpoint/2010/main" val="3850855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digital image?</a:t>
            </a:r>
          </a:p>
        </p:txBody>
      </p:sp>
      <p:sp>
        <p:nvSpPr>
          <p:cNvPr id="5" name="Content Placeholder 4"/>
          <p:cNvSpPr>
            <a:spLocks noGrp="1"/>
          </p:cNvSpPr>
          <p:nvPr>
            <p:ph idx="1"/>
          </p:nvPr>
        </p:nvSpPr>
        <p:spPr/>
        <p:txBody>
          <a:bodyPr/>
          <a:lstStyle/>
          <a:p>
            <a:r>
              <a:rPr lang="en-US" dirty="0"/>
              <a:t>Pixels have corresponding intensity values, usually ranging from 0 to 255, that represent the brightness of those pixels.</a:t>
            </a:r>
          </a:p>
        </p:txBody>
      </p:sp>
      <p:pic>
        <p:nvPicPr>
          <p:cNvPr id="11" name="Picture 10"/>
          <p:cNvPicPr>
            <a:picLocks noChangeAspect="1"/>
          </p:cNvPicPr>
          <p:nvPr/>
        </p:nvPicPr>
        <p:blipFill>
          <a:blip r:embed="rId2"/>
          <a:stretch>
            <a:fillRect/>
          </a:stretch>
        </p:blipFill>
        <p:spPr>
          <a:xfrm>
            <a:off x="1867528" y="2172996"/>
            <a:ext cx="3651045" cy="3657600"/>
          </a:xfrm>
          <a:prstGeom prst="rect">
            <a:avLst/>
          </a:prstGeom>
        </p:spPr>
      </p:pic>
      <p:pic>
        <p:nvPicPr>
          <p:cNvPr id="13" name="Picture 12"/>
          <p:cNvPicPr>
            <a:picLocks noChangeAspect="1"/>
          </p:cNvPicPr>
          <p:nvPr/>
        </p:nvPicPr>
        <p:blipFill>
          <a:blip r:embed="rId3"/>
          <a:stretch>
            <a:fillRect/>
          </a:stretch>
        </p:blipFill>
        <p:spPr>
          <a:xfrm>
            <a:off x="6506114" y="2172996"/>
            <a:ext cx="3749368" cy="3657600"/>
          </a:xfrm>
          <a:prstGeom prst="rect">
            <a:avLst/>
          </a:prstGeom>
        </p:spPr>
      </p:pic>
      <p:sp>
        <p:nvSpPr>
          <p:cNvPr id="15" name="Right Arrow 14"/>
          <p:cNvSpPr/>
          <p:nvPr/>
        </p:nvSpPr>
        <p:spPr>
          <a:xfrm>
            <a:off x="5733423" y="3730602"/>
            <a:ext cx="557841" cy="425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037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0E109EA1-A30D-9743-9DCC-41793B4C74E6}" type="slidenum">
              <a:rPr lang="en-US" smtClean="0"/>
              <a:pPr/>
              <a:t>40</a:t>
            </a:fld>
            <a:endParaRPr lang="en-US" dirty="0"/>
          </a:p>
        </p:txBody>
      </p:sp>
    </p:spTree>
    <p:extLst>
      <p:ext uri="{BB962C8B-B14F-4D97-AF65-F5344CB8AC3E}">
        <p14:creationId xmlns:p14="http://schemas.microsoft.com/office/powerpoint/2010/main" val="3116642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Grayscale images</a:t>
            </a:r>
          </a:p>
        </p:txBody>
      </p:sp>
      <p:sp>
        <p:nvSpPr>
          <p:cNvPr id="3" name="Content Placeholder 2"/>
          <p:cNvSpPr>
            <a:spLocks noGrp="1"/>
          </p:cNvSpPr>
          <p:nvPr>
            <p:ph idx="1"/>
          </p:nvPr>
        </p:nvSpPr>
        <p:spPr/>
        <p:txBody>
          <a:bodyPr/>
          <a:lstStyle/>
          <a:p>
            <a:r>
              <a:rPr lang="en-US" dirty="0"/>
              <a:t>A grayscale image is one in which the value of each pixel is a single number representing an amount of brightness.</a:t>
            </a:r>
          </a:p>
        </p:txBody>
      </p:sp>
      <p:pic>
        <p:nvPicPr>
          <p:cNvPr id="8" name="Picture 7"/>
          <p:cNvPicPr>
            <a:picLocks noChangeAspect="1"/>
          </p:cNvPicPr>
          <p:nvPr/>
        </p:nvPicPr>
        <p:blipFill>
          <a:blip r:embed="rId3"/>
          <a:stretch>
            <a:fillRect/>
          </a:stretch>
        </p:blipFill>
        <p:spPr>
          <a:xfrm>
            <a:off x="1867528" y="2210318"/>
            <a:ext cx="3651045" cy="3657600"/>
          </a:xfrm>
          <a:prstGeom prst="rect">
            <a:avLst/>
          </a:prstGeom>
        </p:spPr>
      </p:pic>
      <p:pic>
        <p:nvPicPr>
          <p:cNvPr id="10" name="Picture 9"/>
          <p:cNvPicPr>
            <a:picLocks noChangeAspect="1"/>
          </p:cNvPicPr>
          <p:nvPr/>
        </p:nvPicPr>
        <p:blipFill>
          <a:blip r:embed="rId4"/>
          <a:stretch>
            <a:fillRect/>
          </a:stretch>
        </p:blipFill>
        <p:spPr>
          <a:xfrm>
            <a:off x="6506114" y="2210318"/>
            <a:ext cx="3749368" cy="3657600"/>
          </a:xfrm>
          <a:prstGeom prst="rect">
            <a:avLst/>
          </a:prstGeom>
        </p:spPr>
      </p:pic>
      <p:sp>
        <p:nvSpPr>
          <p:cNvPr id="11" name="Right Arrow 10"/>
          <p:cNvSpPr/>
          <p:nvPr/>
        </p:nvSpPr>
        <p:spPr>
          <a:xfrm>
            <a:off x="5733423" y="3767924"/>
            <a:ext cx="557841" cy="425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12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Grayscale images</a:t>
            </a:r>
          </a:p>
        </p:txBody>
      </p:sp>
      <p:sp>
        <p:nvSpPr>
          <p:cNvPr id="3" name="Content Placeholder 2"/>
          <p:cNvSpPr>
            <a:spLocks noGrp="1"/>
          </p:cNvSpPr>
          <p:nvPr>
            <p:ph idx="1"/>
          </p:nvPr>
        </p:nvSpPr>
        <p:spPr/>
        <p:txBody>
          <a:bodyPr/>
          <a:lstStyle/>
          <a:p>
            <a:r>
              <a:rPr lang="en-US" dirty="0"/>
              <a:t>Images are saved as arrays.</a:t>
            </a:r>
          </a:p>
          <a:p>
            <a:pPr lvl="1"/>
            <a:r>
              <a:rPr lang="en-US" dirty="0"/>
              <a:t>Grayscale image can be treated as a matrix</a:t>
            </a:r>
          </a:p>
          <a:p>
            <a:pPr lvl="1"/>
            <a:r>
              <a:rPr lang="en-US" dirty="0"/>
              <a:t>Visualize an example image using Python and see how an image is represented by a matrix.</a:t>
            </a:r>
          </a:p>
        </p:txBody>
      </p:sp>
      <p:pic>
        <p:nvPicPr>
          <p:cNvPr id="5" name="Picture 4"/>
          <p:cNvPicPr>
            <a:picLocks noChangeAspect="1"/>
          </p:cNvPicPr>
          <p:nvPr/>
        </p:nvPicPr>
        <p:blipFill>
          <a:blip r:embed="rId2"/>
          <a:stretch>
            <a:fillRect/>
          </a:stretch>
        </p:blipFill>
        <p:spPr>
          <a:xfrm>
            <a:off x="2344249" y="3096306"/>
            <a:ext cx="2333625" cy="2362200"/>
          </a:xfrm>
          <a:prstGeom prst="rect">
            <a:avLst/>
          </a:prstGeom>
        </p:spPr>
      </p:pic>
      <p:pic>
        <p:nvPicPr>
          <p:cNvPr id="7" name="Picture 6"/>
          <p:cNvPicPr>
            <a:picLocks noChangeAspect="1"/>
          </p:cNvPicPr>
          <p:nvPr/>
        </p:nvPicPr>
        <p:blipFill>
          <a:blip r:embed="rId3"/>
          <a:stretch>
            <a:fillRect/>
          </a:stretch>
        </p:blipFill>
        <p:spPr>
          <a:xfrm>
            <a:off x="6183923" y="3096306"/>
            <a:ext cx="3295650" cy="2362200"/>
          </a:xfrm>
          <a:prstGeom prst="rect">
            <a:avLst/>
          </a:prstGeom>
        </p:spPr>
      </p:pic>
    </p:spTree>
    <p:extLst>
      <p:ext uri="{BB962C8B-B14F-4D97-AF65-F5344CB8AC3E}">
        <p14:creationId xmlns:p14="http://schemas.microsoft.com/office/powerpoint/2010/main" val="338080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image</a:t>
            </a:r>
          </a:p>
        </p:txBody>
      </p:sp>
      <p:sp>
        <p:nvSpPr>
          <p:cNvPr id="3" name="Content Placeholder 2"/>
          <p:cNvSpPr>
            <a:spLocks noGrp="1"/>
          </p:cNvSpPr>
          <p:nvPr>
            <p:ph idx="1"/>
          </p:nvPr>
        </p:nvSpPr>
        <p:spPr/>
        <p:txBody>
          <a:bodyPr/>
          <a:lstStyle/>
          <a:p>
            <a:r>
              <a:rPr lang="en-US" dirty="0"/>
              <a:t>A color image is a stack of three matrices that represent “red”, “green”, and “blue” separately.</a:t>
            </a:r>
          </a:p>
        </p:txBody>
      </p:sp>
      <p:pic>
        <p:nvPicPr>
          <p:cNvPr id="6" name="Picture 5"/>
          <p:cNvPicPr>
            <a:picLocks noChangeAspect="1"/>
          </p:cNvPicPr>
          <p:nvPr/>
        </p:nvPicPr>
        <p:blipFill>
          <a:blip r:embed="rId2"/>
          <a:stretch>
            <a:fillRect/>
          </a:stretch>
        </p:blipFill>
        <p:spPr>
          <a:xfrm>
            <a:off x="2333355" y="2448344"/>
            <a:ext cx="3194665" cy="3200400"/>
          </a:xfrm>
          <a:prstGeom prst="rect">
            <a:avLst/>
          </a:prstGeom>
        </p:spPr>
      </p:pic>
      <p:sp>
        <p:nvSpPr>
          <p:cNvPr id="7" name="Rectangle 6"/>
          <p:cNvSpPr/>
          <p:nvPr/>
        </p:nvSpPr>
        <p:spPr>
          <a:xfrm>
            <a:off x="2386642" y="2499205"/>
            <a:ext cx="228600" cy="224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902595" y="2538146"/>
            <a:ext cx="1405171" cy="1371600"/>
          </a:xfrm>
          <a:prstGeom prst="rect">
            <a:avLst/>
          </a:prstGeom>
        </p:spPr>
      </p:pic>
      <p:pic>
        <p:nvPicPr>
          <p:cNvPr id="9" name="Picture 8"/>
          <p:cNvPicPr>
            <a:picLocks noChangeAspect="1"/>
          </p:cNvPicPr>
          <p:nvPr/>
        </p:nvPicPr>
        <p:blipFill>
          <a:blip r:embed="rId4"/>
          <a:stretch>
            <a:fillRect/>
          </a:stretch>
        </p:blipFill>
        <p:spPr>
          <a:xfrm>
            <a:off x="7328769" y="3037518"/>
            <a:ext cx="1405171" cy="1371600"/>
          </a:xfrm>
          <a:prstGeom prst="rect">
            <a:avLst/>
          </a:prstGeom>
        </p:spPr>
      </p:pic>
      <p:pic>
        <p:nvPicPr>
          <p:cNvPr id="10" name="Picture 9"/>
          <p:cNvPicPr>
            <a:picLocks noChangeAspect="1"/>
          </p:cNvPicPr>
          <p:nvPr/>
        </p:nvPicPr>
        <p:blipFill>
          <a:blip r:embed="rId5"/>
          <a:stretch>
            <a:fillRect/>
          </a:stretch>
        </p:blipFill>
        <p:spPr>
          <a:xfrm>
            <a:off x="6754943" y="3550070"/>
            <a:ext cx="1405171" cy="1371600"/>
          </a:xfrm>
          <a:prstGeom prst="rect">
            <a:avLst/>
          </a:prstGeom>
        </p:spPr>
      </p:pic>
      <p:cxnSp>
        <p:nvCxnSpPr>
          <p:cNvPr id="11" name="Straight Connector 10"/>
          <p:cNvCxnSpPr/>
          <p:nvPr/>
        </p:nvCxnSpPr>
        <p:spPr>
          <a:xfrm>
            <a:off x="2633133" y="2723492"/>
            <a:ext cx="4121810" cy="8798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633133" y="2483909"/>
            <a:ext cx="5300134" cy="9525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288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image</a:t>
            </a:r>
          </a:p>
        </p:txBody>
      </p:sp>
      <p:sp>
        <p:nvSpPr>
          <p:cNvPr id="3" name="Content Placeholder 2"/>
          <p:cNvSpPr>
            <a:spLocks noGrp="1"/>
          </p:cNvSpPr>
          <p:nvPr>
            <p:ph idx="1"/>
          </p:nvPr>
        </p:nvSpPr>
        <p:spPr/>
        <p:txBody>
          <a:bodyPr/>
          <a:lstStyle/>
          <a:p>
            <a:r>
              <a:rPr lang="en-US" dirty="0"/>
              <a:t>A color image is a stack of three matrices that represent “red”, “green”, and “blue” separately. </a:t>
            </a:r>
          </a:p>
          <a:p>
            <a:pPr lvl="1"/>
            <a:r>
              <a:rPr lang="en-US" dirty="0"/>
              <a:t>Each matrix is called a </a:t>
            </a:r>
            <a:r>
              <a:rPr lang="en-US" u="sng" dirty="0"/>
              <a:t>color channel</a:t>
            </a:r>
          </a:p>
          <a:p>
            <a:pPr lvl="1"/>
            <a:r>
              <a:rPr lang="en-US" dirty="0"/>
              <a:t>Visualize each channel separately</a:t>
            </a:r>
          </a:p>
          <a:p>
            <a:pPr lvl="1"/>
            <a:endParaRPr lang="en-US" dirty="0"/>
          </a:p>
        </p:txBody>
      </p:sp>
      <p:grpSp>
        <p:nvGrpSpPr>
          <p:cNvPr id="4" name="Group 3"/>
          <p:cNvGrpSpPr>
            <a:grpSpLocks noChangeAspect="1"/>
          </p:cNvGrpSpPr>
          <p:nvPr/>
        </p:nvGrpSpPr>
        <p:grpSpPr>
          <a:xfrm>
            <a:off x="6829606" y="2463488"/>
            <a:ext cx="5171893" cy="3566667"/>
            <a:chOff x="5589892" y="2476500"/>
            <a:chExt cx="6316357" cy="4355918"/>
          </a:xfrm>
        </p:grpSpPr>
        <p:pic>
          <p:nvPicPr>
            <p:cNvPr id="5" name="Picture 4"/>
            <p:cNvPicPr>
              <a:picLocks noChangeAspect="1"/>
            </p:cNvPicPr>
            <p:nvPr/>
          </p:nvPicPr>
          <p:blipFill rotWithShape="1">
            <a:blip r:embed="rId3"/>
            <a:srcRect r="25281"/>
            <a:stretch/>
          </p:blipFill>
          <p:spPr>
            <a:xfrm>
              <a:off x="5589892" y="4546418"/>
              <a:ext cx="6316357" cy="2286000"/>
            </a:xfrm>
            <a:prstGeom prst="rect">
              <a:avLst/>
            </a:prstGeom>
          </p:spPr>
        </p:pic>
        <p:pic>
          <p:nvPicPr>
            <p:cNvPr id="6" name="Picture 5"/>
            <p:cNvPicPr>
              <a:picLocks noChangeAspect="1"/>
            </p:cNvPicPr>
            <p:nvPr/>
          </p:nvPicPr>
          <p:blipFill rotWithShape="1">
            <a:blip r:embed="rId3"/>
            <a:srcRect l="74726" t="9453" r="-208"/>
            <a:stretch/>
          </p:blipFill>
          <p:spPr>
            <a:xfrm>
              <a:off x="7671012" y="2476500"/>
              <a:ext cx="2154115" cy="2069918"/>
            </a:xfrm>
            <a:prstGeom prst="rect">
              <a:avLst/>
            </a:prstGeom>
          </p:spPr>
        </p:pic>
      </p:grpSp>
      <p:sp>
        <p:nvSpPr>
          <p:cNvPr id="7" name="TextBox 6"/>
          <p:cNvSpPr txBox="1"/>
          <p:nvPr/>
        </p:nvSpPr>
        <p:spPr>
          <a:xfrm>
            <a:off x="3965330" y="3050330"/>
            <a:ext cx="1512277" cy="369332"/>
          </a:xfrm>
          <a:prstGeom prst="rect">
            <a:avLst/>
          </a:prstGeom>
          <a:noFill/>
        </p:spPr>
        <p:txBody>
          <a:bodyPr wrap="square" rtlCol="0">
            <a:spAutoFit/>
          </a:bodyPr>
          <a:lstStyle/>
          <a:p>
            <a:pPr algn="just"/>
            <a:r>
              <a:rPr lang="en-US" b="1" dirty="0"/>
              <a:t>Color image</a:t>
            </a:r>
          </a:p>
        </p:txBody>
      </p:sp>
      <p:sp>
        <p:nvSpPr>
          <p:cNvPr id="8" name="TextBox 7"/>
          <p:cNvSpPr txBox="1"/>
          <p:nvPr/>
        </p:nvSpPr>
        <p:spPr>
          <a:xfrm>
            <a:off x="3965330" y="4617526"/>
            <a:ext cx="1714500" cy="646331"/>
          </a:xfrm>
          <a:prstGeom prst="rect">
            <a:avLst/>
          </a:prstGeom>
          <a:noFill/>
        </p:spPr>
        <p:txBody>
          <a:bodyPr wrap="square" rtlCol="0">
            <a:spAutoFit/>
          </a:bodyPr>
          <a:lstStyle/>
          <a:p>
            <a:pPr algn="just"/>
            <a:r>
              <a:rPr lang="en-US" b="1" dirty="0"/>
              <a:t>Visualization of each channel</a:t>
            </a:r>
          </a:p>
        </p:txBody>
      </p:sp>
      <p:cxnSp>
        <p:nvCxnSpPr>
          <p:cNvPr id="10" name="Straight Arrow Connector 9"/>
          <p:cNvCxnSpPr/>
          <p:nvPr/>
        </p:nvCxnSpPr>
        <p:spPr>
          <a:xfrm>
            <a:off x="5987561" y="3234996"/>
            <a:ext cx="4308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987561" y="4811749"/>
            <a:ext cx="4308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049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basics</a:t>
            </a:r>
          </a:p>
        </p:txBody>
      </p:sp>
      <p:sp>
        <p:nvSpPr>
          <p:cNvPr id="3" name="Content Placeholder 2"/>
          <p:cNvSpPr>
            <a:spLocks noGrp="1"/>
          </p:cNvSpPr>
          <p:nvPr>
            <p:ph idx="1"/>
          </p:nvPr>
        </p:nvSpPr>
        <p:spPr/>
        <p:txBody>
          <a:bodyPr/>
          <a:lstStyle/>
          <a:p>
            <a:r>
              <a:rPr lang="en-US" dirty="0"/>
              <a:t>Observe an image using a histogram.</a:t>
            </a:r>
          </a:p>
          <a:p>
            <a:pPr lvl="1"/>
            <a:r>
              <a:rPr lang="en-US" dirty="0"/>
              <a:t>Histogram is an important feature of an image.</a:t>
            </a:r>
          </a:p>
          <a:p>
            <a:pPr lvl="1"/>
            <a:r>
              <a:rPr lang="en-US" dirty="0"/>
              <a:t>It depicts the frequency of each intensity level, ranging from 0 to 255, of an image.</a:t>
            </a:r>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2780347" y="2895600"/>
            <a:ext cx="6600825" cy="3048000"/>
          </a:xfrm>
          <a:prstGeom prst="rect">
            <a:avLst/>
          </a:prstGeom>
        </p:spPr>
      </p:pic>
    </p:spTree>
    <p:extLst>
      <p:ext uri="{BB962C8B-B14F-4D97-AF65-F5344CB8AC3E}">
        <p14:creationId xmlns:p14="http://schemas.microsoft.com/office/powerpoint/2010/main" val="1237399760"/>
      </p:ext>
    </p:extLst>
  </p:cSld>
  <p:clrMapOvr>
    <a:masterClrMapping/>
  </p:clrMapOvr>
</p:sld>
</file>

<file path=ppt/theme/theme1.xml><?xml version="1.0" encoding="utf-8"?>
<a:theme xmlns:a="http://schemas.openxmlformats.org/drawingml/2006/main" name="2_Master 1">
  <a:themeElements>
    <a:clrScheme name="Custom 4">
      <a:dk1>
        <a:srgbClr val="9D7E37"/>
      </a:dk1>
      <a:lt1>
        <a:srgbClr val="FFFFFF"/>
      </a:lt1>
      <a:dk2>
        <a:srgbClr val="000000"/>
      </a:dk2>
      <a:lt2>
        <a:srgbClr val="E7E6E6"/>
      </a:lt2>
      <a:accent1>
        <a:srgbClr val="5B9BD5"/>
      </a:accent1>
      <a:accent2>
        <a:srgbClr val="ED7D31"/>
      </a:accent2>
      <a:accent3>
        <a:srgbClr val="A5A5A5"/>
      </a:accent3>
      <a:accent4>
        <a:srgbClr val="FFC000"/>
      </a:accent4>
      <a:accent5>
        <a:srgbClr val="4472C4"/>
      </a:accent5>
      <a:accent6>
        <a:srgbClr val="70AD47"/>
      </a:accent6>
      <a:hlink>
        <a:srgbClr val="008B95"/>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011692 WFUSOM Powerpoint_photo" id="{5ABA395D-2EBA-EF40-97D8-1FE425E7B4E4}" vid="{3353751E-3975-554F-ACBD-1A3CC0BC1B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75C8ED8263CB42BD24595BEBFFFC9C" ma:contentTypeVersion="6" ma:contentTypeDescription="Create a new document." ma:contentTypeScope="" ma:versionID="ab606320d87e2a752437834af68d6e5d">
  <xsd:schema xmlns:xsd="http://www.w3.org/2001/XMLSchema" xmlns:xs="http://www.w3.org/2001/XMLSchema" xmlns:p="http://schemas.microsoft.com/office/2006/metadata/properties" xmlns:ns2="cf0dd49f-50f7-49fa-8a72-4fd5f14aa89b" targetNamespace="http://schemas.microsoft.com/office/2006/metadata/properties" ma:root="true" ma:fieldsID="1105c7e8c780020cfdc3ebe073efad1c" ns2:_="">
    <xsd:import namespace="cf0dd49f-50f7-49fa-8a72-4fd5f14aa89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0dd49f-50f7-49fa-8a72-4fd5f14aa8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7F707D-9C47-478A-A326-CF92B3988614}">
  <ds:schemaRefs>
    <ds:schemaRef ds:uri="http://schemas.microsoft.com/sharepoint/v3/contenttype/forms"/>
  </ds:schemaRefs>
</ds:datastoreItem>
</file>

<file path=customXml/itemProps2.xml><?xml version="1.0" encoding="utf-8"?>
<ds:datastoreItem xmlns:ds="http://schemas.openxmlformats.org/officeDocument/2006/customXml" ds:itemID="{7244E2FF-DB37-444A-B477-0835674D53D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6753DF7-697B-4BAD-8F13-873C4C3BBF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0dd49f-50f7-49fa-8a72-4fd5f14aa8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10699</TotalTime>
  <Words>1165</Words>
  <Application>Microsoft Office PowerPoint</Application>
  <PresentationFormat>Widescreen</PresentationFormat>
  <Paragraphs>185</Paragraphs>
  <Slides>40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Avenir Heavy</vt:lpstr>
      <vt:lpstr>Avenir LT Std 65 Medium</vt:lpstr>
      <vt:lpstr>Nunito Sans</vt:lpstr>
      <vt:lpstr>Arial</vt:lpstr>
      <vt:lpstr>Calibri</vt:lpstr>
      <vt:lpstr>Cambria Math</vt:lpstr>
      <vt:lpstr>2_Master 1</vt:lpstr>
      <vt:lpstr>Digital Image Processing</vt:lpstr>
      <vt:lpstr>Image processing for medicine</vt:lpstr>
      <vt:lpstr>What is digital image?</vt:lpstr>
      <vt:lpstr>What is digital image?</vt:lpstr>
      <vt:lpstr>Grayscale images</vt:lpstr>
      <vt:lpstr>Grayscale images</vt:lpstr>
      <vt:lpstr>Color image</vt:lpstr>
      <vt:lpstr>Color image</vt:lpstr>
      <vt:lpstr>Image processing basics</vt:lpstr>
      <vt:lpstr>Image processing basics</vt:lpstr>
      <vt:lpstr>Image processing basics</vt:lpstr>
      <vt:lpstr>Image processing basics</vt:lpstr>
      <vt:lpstr>Image processing basics</vt:lpstr>
      <vt:lpstr>Image processing basics</vt:lpstr>
      <vt:lpstr>Image processing basics</vt:lpstr>
      <vt:lpstr>Image processing basics</vt:lpstr>
      <vt:lpstr>Image processing basics</vt:lpstr>
      <vt:lpstr>Image processing basics</vt:lpstr>
      <vt:lpstr>Image processing basics</vt:lpstr>
      <vt:lpstr>Image processing basics</vt:lpstr>
      <vt:lpstr>Hands-On Examples</vt:lpstr>
      <vt:lpstr>Convolutional Neural Networks</vt:lpstr>
      <vt:lpstr>What is CNN?</vt:lpstr>
      <vt:lpstr>What is CNN?</vt:lpstr>
      <vt:lpstr>What is CNN?</vt:lpstr>
      <vt:lpstr>CNN basics</vt:lpstr>
      <vt:lpstr>CNN basics</vt:lpstr>
      <vt:lpstr>CNN basics</vt:lpstr>
      <vt:lpstr>CNN basics</vt:lpstr>
      <vt:lpstr>CNN basics</vt:lpstr>
      <vt:lpstr>CNN basics</vt:lpstr>
      <vt:lpstr>CNN basics</vt:lpstr>
      <vt:lpstr>CNN basics</vt:lpstr>
      <vt:lpstr>CNN basics</vt:lpstr>
      <vt:lpstr>CNN basics</vt:lpstr>
      <vt:lpstr>CNN basics</vt:lpstr>
      <vt:lpstr>CNN basics</vt:lpstr>
      <vt:lpstr>Hands-On </vt:lpstr>
      <vt:lpstr>Training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Alice Faye Sanders</dc:creator>
  <cp:lastModifiedBy>Ziyu Su</cp:lastModifiedBy>
  <cp:revision>451</cp:revision>
  <dcterms:created xsi:type="dcterms:W3CDTF">2022-02-14T23:29:05Z</dcterms:created>
  <dcterms:modified xsi:type="dcterms:W3CDTF">2024-05-24T20:25:39Z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0x0101008F75C8ED8263CB42BD24595BEBFFFC9C</vt:lpwstr>
  </property>
</Properties>
</file>